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5"/>
  </p:notesMasterIdLst>
  <p:sldIdLst>
    <p:sldId id="265" r:id="rId2"/>
    <p:sldId id="266" r:id="rId3"/>
    <p:sldId id="267" r:id="rId4"/>
    <p:sldId id="268" r:id="rId5"/>
    <p:sldId id="281" r:id="rId6"/>
    <p:sldId id="269" r:id="rId7"/>
    <p:sldId id="290" r:id="rId8"/>
    <p:sldId id="271" r:id="rId9"/>
    <p:sldId id="272" r:id="rId10"/>
    <p:sldId id="273" r:id="rId11"/>
    <p:sldId id="274" r:id="rId12"/>
    <p:sldId id="299" r:id="rId13"/>
    <p:sldId id="300" r:id="rId14"/>
    <p:sldId id="301" r:id="rId15"/>
    <p:sldId id="302" r:id="rId16"/>
    <p:sldId id="303" r:id="rId17"/>
    <p:sldId id="279" r:id="rId18"/>
    <p:sldId id="282" r:id="rId19"/>
    <p:sldId id="275" r:id="rId20"/>
    <p:sldId id="291" r:id="rId21"/>
    <p:sldId id="292" r:id="rId22"/>
    <p:sldId id="284" r:id="rId23"/>
    <p:sldId id="295" r:id="rId24"/>
    <p:sldId id="296" r:id="rId25"/>
    <p:sldId id="297" r:id="rId26"/>
    <p:sldId id="298" r:id="rId27"/>
    <p:sldId id="278" r:id="rId28"/>
    <p:sldId id="294" r:id="rId29"/>
    <p:sldId id="280" r:id="rId30"/>
    <p:sldId id="293" r:id="rId31"/>
    <p:sldId id="287" r:id="rId32"/>
    <p:sldId id="264" r:id="rId33"/>
    <p:sldId id="288" r:id="rId34"/>
  </p:sldIdLst>
  <p:sldSz cx="12192000" cy="6858000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95DD"/>
    <a:srgbClr val="7170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4"/>
    <p:restoredTop sz="75235" autoAdjust="0"/>
  </p:normalViewPr>
  <p:slideViewPr>
    <p:cSldViewPr>
      <p:cViewPr>
        <p:scale>
          <a:sx n="72" d="100"/>
          <a:sy n="72" d="100"/>
        </p:scale>
        <p:origin x="1624" y="392"/>
      </p:cViewPr>
      <p:guideLst>
        <p:guide orient="horz" pos="384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DE985C-8A7F-4C06-9539-5476E40F98D8}" type="datetimeFigureOut">
              <a:rPr lang="ru-RU" smtClean="0"/>
              <a:t>23.05.2018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47BE8-7F56-415B-906D-A2E3426120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7310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/>
              <a:t>Тема моей дипломной работы – проектирование и разработка интегрированного решения по консолидации ресурсов СХД серии </a:t>
            </a:r>
            <a:r>
              <a:rPr lang="en-US" baseline="0" dirty="0"/>
              <a:t>EMC VNX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638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dirty="0"/>
              <a:t>Третий продукт – Настольное</a:t>
            </a:r>
            <a:r>
              <a:rPr lang="ru-RU" baseline="0" dirty="0"/>
              <a:t> приложение-утилита </a:t>
            </a:r>
            <a:r>
              <a:rPr lang="en-US" baseline="0" dirty="0"/>
              <a:t>VNX Sizer, </a:t>
            </a:r>
            <a:r>
              <a:rPr lang="ru-RU" baseline="0" dirty="0"/>
              <a:t>которая позволяет рассчитать характеристики СХД и входящих в нее физических пулов под заданной нагрузкой приложений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REST API </a:t>
            </a:r>
            <a:r>
              <a:rPr lang="ru-RU" baseline="0" dirty="0"/>
              <a:t>был реализован в рамках прототипа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2210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1200" dirty="0"/>
              <a:t>Все три продукта вместе предоставляют достаточный объем функциональности и информации об СХД для решения поставленной задачи</a:t>
            </a:r>
            <a:endParaRPr lang="en-US" sz="1200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1200" dirty="0"/>
              <a:t>Компонент-интегратор представляет</a:t>
            </a:r>
            <a:r>
              <a:rPr lang="ru-RU" sz="1200" baseline="0" dirty="0"/>
              <a:t> собой самостоятельное веб-приложение с пользовательским интерфейсом, который будет взаимодействовать с остальными компонентами по сетевому протоколу.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1200" baseline="0" dirty="0"/>
              <a:t>Для </a:t>
            </a:r>
            <a:r>
              <a:rPr lang="en-US" sz="1200" baseline="0" dirty="0"/>
              <a:t>VNX Sizer </a:t>
            </a:r>
            <a:r>
              <a:rPr lang="ru-RU" sz="1200" baseline="0" dirty="0"/>
              <a:t>будет необходимо реализовать оболочку для сетевого взаимодействия</a:t>
            </a:r>
            <a:endParaRPr lang="ru-RU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0303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1200" dirty="0"/>
              <a:t>Целью исследования данной работы является анализ и проектированием распределенной отказоустойчивой системы, которая может объединять сравнительно небольшое (до 10) число узлов системы, расположенных в </a:t>
            </a:r>
            <a:r>
              <a:rPr lang="ru-RU" sz="1200" dirty="0" err="1"/>
              <a:t>раздых</a:t>
            </a:r>
            <a:r>
              <a:rPr lang="ru-RU" sz="1200" dirty="0"/>
              <a:t> ЦОД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1200" dirty="0"/>
              <a:t>При этом сами узлы являются надежными, а соединяющие их каналы связи – нет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1200" dirty="0"/>
              <a:t>Каждый узел должен поддерживать управление ресурсами локального ЦОД (как было реализовано в прототипе), а также ресурсами ЦОД с узлами, до которых доступно прямое сетевое соединение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1200" dirty="0"/>
              <a:t>Система должна быть готова к временному или постоянному выходу из строя каналов связи, а также появлению новых узлов системы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82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1200" dirty="0"/>
              <a:t>При изучении литературы и других источников о построении высоконадёжных систем рассматриваются разные способы организации сетевой инфраструктуры, такие как: подключение узла к одной сети сразу несколькими сетевыми интерфейсами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984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1200" dirty="0"/>
              <a:t>А также подключение сразу к нескольким сетям.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993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1200" dirty="0"/>
              <a:t>Стоит отметить, что использование проектируемой системы подразумевает, что все объединяемые ЦОД уже объединены между собой избыточным числом сетевых каналов, выстроенных в соответствии с топологией «полный граф». Это обуславливается тем, что подобные сети редко содержат большое число ЦОД.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1200" dirty="0"/>
              <a:t>Также стоит отметить, что ввиду виртуализации запущенных в ЦОД приложений, нет смысла осуществлять подключение к одной сети сразу несколькими адаптерами, особенно ввиду сравнительно небольшого объема передаваемых по сети данных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34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1200" dirty="0"/>
              <a:t>Еще одним пунктом исследования является выбора соответствующей СУБД и способа взаимодействия распределенных компонент системы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1200" dirty="0"/>
              <a:t>Интегрируемые продукты </a:t>
            </a:r>
            <a:r>
              <a:rPr lang="en-US" sz="1200" dirty="0"/>
              <a:t>ViPR Controller </a:t>
            </a:r>
            <a:r>
              <a:rPr lang="ru-RU" sz="1200" dirty="0"/>
              <a:t>и </a:t>
            </a:r>
            <a:r>
              <a:rPr lang="en-US" sz="1200" dirty="0"/>
              <a:t>ViPR SRM </a:t>
            </a:r>
            <a:r>
              <a:rPr lang="ru-RU" sz="1200" dirty="0"/>
              <a:t>поддерживают распределенный режим работы, но так как каждый узел и так поддерживает управление ресурсами локального ЦОД, организация распределенного режима работы таких компонент не требуется – соответствующие операции могут быть делегированы посредством удаленных вызовов главного компонента системы. 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1200" dirty="0"/>
              <a:t>А ввиду наличия требования по обработке выхода каналов связи из строя и динамическому появлению новых компонент в системе необходим также грамотный выбор способа получения информации о доступных узлах системы с каждого узла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1200" dirty="0"/>
              <a:t>Это требует реализации концепции «мастер-мастер». Данный режим работы не поддерживается используемой СУБД </a:t>
            </a:r>
            <a:r>
              <a:rPr lang="en-US" sz="1200" dirty="0" err="1"/>
              <a:t>mongoDB</a:t>
            </a:r>
            <a:r>
              <a:rPr lang="en-US" sz="1200" dirty="0"/>
              <a:t>, </a:t>
            </a:r>
            <a:r>
              <a:rPr lang="ru-RU" sz="1200" dirty="0"/>
              <a:t>но поддерживается СУБД </a:t>
            </a:r>
            <a:r>
              <a:rPr lang="en-US" sz="1200" dirty="0" err="1"/>
              <a:t>OracleDB</a:t>
            </a:r>
            <a:r>
              <a:rPr lang="en-US" sz="1200" dirty="0"/>
              <a:t>. </a:t>
            </a:r>
            <a:r>
              <a:rPr lang="ru-RU" sz="1200" dirty="0"/>
              <a:t>Однако, непосредственное </a:t>
            </a:r>
            <a:r>
              <a:rPr lang="ru-RU" sz="1200" dirty="0" err="1"/>
              <a:t>посотоянное</a:t>
            </a:r>
            <a:r>
              <a:rPr lang="ru-RU" sz="1200" dirty="0"/>
              <a:t> хранение информации о кластере не является необходимым, да и подобная настройка </a:t>
            </a:r>
            <a:r>
              <a:rPr lang="en-US" sz="1200" dirty="0" err="1"/>
              <a:t>OracleDB</a:t>
            </a:r>
            <a:r>
              <a:rPr lang="en-US" sz="1200" dirty="0"/>
              <a:t> </a:t>
            </a:r>
            <a:r>
              <a:rPr lang="ru-RU" sz="1200" dirty="0"/>
              <a:t>является сильно трудоемкой задачей, поэтому выбор пал в сторону </a:t>
            </a:r>
            <a:r>
              <a:rPr lang="en-US" sz="1200" dirty="0"/>
              <a:t>in-memory </a:t>
            </a:r>
            <a:r>
              <a:rPr lang="ru-RU" sz="1200" dirty="0"/>
              <a:t>баз данных. Одной из таких, которая полностью подходит под рассматриваемые условия, является </a:t>
            </a:r>
            <a:r>
              <a:rPr lang="en-US" sz="1200" dirty="0"/>
              <a:t>Hazelcast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1200" dirty="0"/>
              <a:t>Более подробно детали выбора именно этой технологии описаны в разделе системная архитектура</a:t>
            </a:r>
            <a:endParaRPr lang="en-US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518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/>
              <a:t>- На этой диаграмме отображен предлагаемый вариант автоматизации</a:t>
            </a:r>
            <a:r>
              <a:rPr lang="en-US" baseline="0" dirty="0"/>
              <a:t> </a:t>
            </a:r>
            <a:r>
              <a:rPr lang="ru-RU" baseline="0" dirty="0"/>
              <a:t>(рис. 7 в раздаточном материале)</a:t>
            </a:r>
          </a:p>
          <a:p>
            <a:r>
              <a:rPr lang="en-US" baseline="0" dirty="0"/>
              <a:t>- </a:t>
            </a:r>
            <a:r>
              <a:rPr lang="ru-RU" baseline="0" dirty="0"/>
              <a:t>Как можно заметить, пользователю больше не нужно осуществлять какие-либо действия по подбору вручную, требуется только выбор ранее созданного </a:t>
            </a:r>
            <a:r>
              <a:rPr lang="en-US" baseline="0" dirty="0"/>
              <a:t>VP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94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dirty="0"/>
              <a:t>Для проектируемой системы можно выделить следующие высокоуровневые</a:t>
            </a:r>
            <a:r>
              <a:rPr lang="ru-RU" baseline="0" dirty="0"/>
              <a:t> варианты использования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Первый из них уже реализован в рамках прототипа, необходима лишь адаптация имеющегося кода под новые требования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345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dirty="0"/>
              <a:t>На данном слайде можно увидеть архитектуру развертывания системы на примере 3 узлов</a:t>
            </a:r>
          </a:p>
          <a:p>
            <a:pPr marL="171450" indent="-171450">
              <a:buFontTx/>
              <a:buChar char="-"/>
            </a:pPr>
            <a:r>
              <a:rPr lang="ru-RU" dirty="0"/>
              <a:t>Зеленым цветом выделены разработанные компоненты системы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Все компоненты разворачиваются в виртуальной или контейнерной архитектуре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(рис. 5 в раздаточном материале)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599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Storage Pool – </a:t>
            </a:r>
            <a:r>
              <a:rPr lang="ru-RU" sz="1200" dirty="0"/>
              <a:t>единое хранилище физических дисков</a:t>
            </a:r>
            <a:r>
              <a:rPr lang="en-US" sz="1200" dirty="0"/>
              <a:t>, </a:t>
            </a:r>
            <a:r>
              <a:rPr lang="ru-RU" sz="1200" dirty="0"/>
              <a:t>которые автоматические конфигурируются в однотипные </a:t>
            </a:r>
            <a:r>
              <a:rPr lang="en-US" sz="1200" dirty="0"/>
              <a:t>RAID</a:t>
            </a:r>
            <a:r>
              <a:rPr lang="ru-RU" sz="1200" dirty="0"/>
              <a:t>-массивы.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112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baseline="0" dirty="0"/>
              <a:t>Для главного компонента системы реализован сетевой программный интерфейс взаимодействия для пользователей и других узлов системы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424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baseline="0" dirty="0"/>
              <a:t>Тут можно увидеть дельную структуру отдельно взятого узла системы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Каждый узел взаимодействует с интегрируемыми компонентами внутри своего ЦОД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Hazelcast </a:t>
            </a:r>
            <a:r>
              <a:rPr lang="ru-RU" baseline="0" dirty="0"/>
              <a:t>и главный компонент подключены к внешним сетевым интерфейсам для взаимодействия с другими узлами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Выбор способа взаимодействие с остальными компонентами обусловлен наличием у них соответствующих протоколов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046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это слайде отображена диаграмма классов главного компонента системы (рис. </a:t>
            </a:r>
            <a:r>
              <a:rPr lang="ru-RU"/>
              <a:t>6 </a:t>
            </a:r>
            <a:r>
              <a:rPr lang="ru-RU" dirty="0"/>
              <a:t>в раздаточном материален)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/>
              <a:t>Для удобства чтения рассмотрим ее в деталях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998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/>
              <a:t>Зеленым цветом выделены контроллеры, которые осуществляют обработку запросов от веб-страниц (сверху) и от других узлов системы (снизу)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3833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Контроллеры делегируют выполнение операций основному сервису, который выполняет вызовы интегрируемых компонент и СУБД</a:t>
            </a: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447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Для получения информации о кластере и внесении в нее информации о текущем узле реализован сервис </a:t>
            </a:r>
            <a:r>
              <a:rPr lang="en-US" dirty="0" err="1"/>
              <a:t>ClusterStateService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/>
              <a:t>Для осуществления вызовов операций на удаленных компонентах – </a:t>
            </a:r>
            <a:r>
              <a:rPr lang="en-US" baseline="0" dirty="0" err="1"/>
              <a:t>RemoteNodeExecutor</a:t>
            </a: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/>
              <a:t>Для получения и сохранения хранимых данных используется сервис </a:t>
            </a:r>
            <a:r>
              <a:rPr lang="en-US" baseline="0" dirty="0" err="1"/>
              <a:t>MongoDAO</a:t>
            </a:r>
            <a:r>
              <a:rPr lang="ru-RU" baseline="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659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Как было сказано ранее, главный сервис, выполняющий всю высокоуровневую бизнес-логику, выполняет вызовы всех интегрируемых компонент посредством сервисов, представленных на данной диаграмме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/>
              <a:t>Для удобства демонстрации заказчиком более легковесной версии системы, для некоторых интегрируемых компонент были реализованы компоненты, эмулирующие работу реальных, но с соблюдением соответствующего программного интерфейса взаимодействия.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/>
              <a:t>Представленный подход по организации слабо связанных компонент сильно упрощает разработку и тестирование всей системы в целом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3006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-    Так как автоматизируемый процесс лишь немного расширяет</a:t>
            </a:r>
            <a:r>
              <a:rPr lang="ru-RU" baseline="0" dirty="0"/>
              <a:t> логическую информационную структуру </a:t>
            </a:r>
            <a:r>
              <a:rPr lang="en-US" baseline="0" dirty="0"/>
              <a:t>Virtual Pool</a:t>
            </a:r>
            <a:r>
              <a:rPr lang="ru-RU" baseline="0" dirty="0"/>
              <a:t>, то достаточно хранить лишь его идентификатор в </a:t>
            </a:r>
            <a:r>
              <a:rPr lang="en-US" baseline="0" dirty="0"/>
              <a:t>Vipr</a:t>
            </a:r>
            <a:r>
              <a:rPr lang="ru-RU" baseline="0" dirty="0"/>
              <a:t>, имя, заданное время отклика и информацию о приложениях, для которых он создавался.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97151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</a:t>
            </a:r>
            <a:r>
              <a:rPr lang="ru-RU" baseline="0" dirty="0"/>
              <a:t> </a:t>
            </a:r>
            <a:r>
              <a:rPr lang="en-US" baseline="0" dirty="0" err="1"/>
              <a:t>hazelcast</a:t>
            </a:r>
            <a:r>
              <a:rPr lang="en-US" baseline="0" dirty="0"/>
              <a:t> </a:t>
            </a:r>
            <a:r>
              <a:rPr lang="ru-RU" baseline="0" dirty="0"/>
              <a:t>хранится отображение идентификатора запущенного узла на информацию об узле: времени присоединения к кластеру и список адресов, по которым он может принимать запросы от других узлов и от пользователей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1289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качестве языка программирования и </a:t>
            </a:r>
            <a:r>
              <a:rPr lang="ru-RU" dirty="0" err="1"/>
              <a:t>фреймворка</a:t>
            </a:r>
            <a:r>
              <a:rPr lang="ru-RU" dirty="0"/>
              <a:t> для </a:t>
            </a:r>
            <a:r>
              <a:rPr lang="ru-RU" dirty="0" err="1"/>
              <a:t>бэкэнд</a:t>
            </a:r>
            <a:r>
              <a:rPr lang="ru-RU" dirty="0"/>
              <a:t> разработки были выбраны </a:t>
            </a:r>
            <a:r>
              <a:rPr lang="en-US" dirty="0"/>
              <a:t>Java </a:t>
            </a:r>
            <a:r>
              <a:rPr lang="ru-RU" dirty="0"/>
              <a:t>и </a:t>
            </a:r>
            <a:r>
              <a:rPr lang="en-US" dirty="0"/>
              <a:t>Spring</a:t>
            </a:r>
            <a:r>
              <a:rPr lang="en-US" baseline="0" dirty="0"/>
              <a:t>. </a:t>
            </a:r>
            <a:r>
              <a:rPr lang="ru-RU" baseline="0" dirty="0"/>
              <a:t>Данный выбор обоснован необходимостью дальнейшей интеграции  решения в продукт </a:t>
            </a:r>
            <a:r>
              <a:rPr lang="en-US" baseline="0" dirty="0"/>
              <a:t>Vipr, </a:t>
            </a:r>
            <a:r>
              <a:rPr lang="ru-RU" baseline="0" dirty="0"/>
              <a:t>который разработан на  основе этих технологий. </a:t>
            </a:r>
            <a:endParaRPr lang="en-US" baseline="0" dirty="0"/>
          </a:p>
          <a:p>
            <a:r>
              <a:rPr lang="ru-RU" baseline="0" dirty="0"/>
              <a:t>Дополнительно используется модуль </a:t>
            </a:r>
            <a:r>
              <a:rPr lang="en-US" baseline="0" dirty="0"/>
              <a:t>Spring Boot, </a:t>
            </a:r>
            <a:r>
              <a:rPr lang="ru-RU" baseline="0" dirty="0"/>
              <a:t>который позволяет запускать и разворачивать приложение без использования стороннего сервера приложений, что упрощает процесс разработки и развертывания. В качестве базы данных используется </a:t>
            </a:r>
            <a:r>
              <a:rPr lang="en-US" baseline="0" dirty="0"/>
              <a:t>MongoDB </a:t>
            </a:r>
            <a:r>
              <a:rPr lang="ru-RU" baseline="0" dirty="0"/>
              <a:t>и </a:t>
            </a:r>
            <a:r>
              <a:rPr lang="en-US" baseline="0" dirty="0"/>
              <a:t>in-memory </a:t>
            </a:r>
            <a:r>
              <a:rPr lang="ru-RU" baseline="0" dirty="0"/>
              <a:t>СУБД </a:t>
            </a:r>
            <a:r>
              <a:rPr lang="en-US" baseline="0" dirty="0" err="1"/>
              <a:t>hazelcast</a:t>
            </a:r>
            <a:r>
              <a:rPr lang="en-US" baseline="0" dirty="0"/>
              <a:t>. </a:t>
            </a:r>
            <a:r>
              <a:rPr lang="ru-RU" baseline="0" dirty="0"/>
              <a:t>Для разработки веб интерфейса используется библиотека </a:t>
            </a:r>
            <a:r>
              <a:rPr lang="en-US" baseline="0" dirty="0"/>
              <a:t>jQuery.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655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LUN</a:t>
            </a:r>
            <a:r>
              <a:rPr lang="ru-RU" sz="1200" baseline="0" dirty="0"/>
              <a:t> </a:t>
            </a:r>
            <a:r>
              <a:rPr lang="en-US" sz="1200" dirty="0"/>
              <a:t>– </a:t>
            </a:r>
            <a:r>
              <a:rPr lang="ru-RU" sz="1200" dirty="0"/>
              <a:t>выделенное на </a:t>
            </a:r>
            <a:r>
              <a:rPr lang="en-US" sz="1200" dirty="0"/>
              <a:t>Storage Pool </a:t>
            </a:r>
            <a:r>
              <a:rPr lang="ru-RU" sz="1200" dirty="0"/>
              <a:t>пространство блокового доступа фиксированного размера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8838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оценки качества отказоустойчивости системы были осуществлены испытания скорости восстановления информации о вышедшем из строя узле после восстановления канала связи при различном времени задержки сети и проценте потери пакетов. Другие оценки и более детальный анализ приведены в разделе «Оценка качества» ВКР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62576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ходе данной</a:t>
            </a:r>
            <a:r>
              <a:rPr lang="ru-RU" baseline="0" dirty="0"/>
              <a:t> работы были исследованы способы организации распределенной системы требуемого класса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/>
              <a:t>Реализован дополнительный вариант использования</a:t>
            </a:r>
          </a:p>
          <a:p>
            <a:r>
              <a:rPr lang="ru-RU" baseline="0" dirty="0"/>
              <a:t>Имеющийся прототип был переработан на уровне системной и программной архитектуры, что включало реализацию новых программных интерфейсов взаимодействия, новых страниц пользовательского интерфейса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3772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327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Virtual Pool – </a:t>
            </a:r>
            <a:r>
              <a:rPr lang="ru-RU" sz="1200" dirty="0"/>
              <a:t>уровень абстракции над </a:t>
            </a:r>
            <a:r>
              <a:rPr lang="en-US" sz="1200" dirty="0"/>
              <a:t>Storage Pool </a:t>
            </a:r>
            <a:r>
              <a:rPr lang="ru-RU" sz="1200" dirty="0"/>
              <a:t>с консолидацией по различным параметрам, например по уровням репликации,</a:t>
            </a:r>
            <a:r>
              <a:rPr lang="ru-RU" sz="1200" baseline="0" dirty="0"/>
              <a:t> бэкапов, снэпшотов или протокола доступа. Также позволяет выделять </a:t>
            </a:r>
            <a:r>
              <a:rPr lang="en-US" sz="1200" baseline="0" dirty="0"/>
              <a:t>LUN</a:t>
            </a:r>
            <a:r>
              <a:rPr lang="ru-RU" sz="1200" baseline="0" dirty="0"/>
              <a:t>, абстрагируясь от </a:t>
            </a:r>
            <a:r>
              <a:rPr lang="en-US" sz="1200" baseline="0" dirty="0"/>
              <a:t>Storage Pools</a:t>
            </a:r>
            <a:endParaRPr lang="ru-RU" sz="120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096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Целью</a:t>
            </a:r>
            <a:r>
              <a:rPr lang="ru-RU" baseline="0" dirty="0"/>
              <a:t> данной работы является улучшение имеющегося прототипа, реализующего концепцию выделения ресурсов блокового доступа для СХД серии </a:t>
            </a:r>
            <a:r>
              <a:rPr lang="en-US" baseline="0" dirty="0"/>
              <a:t>EMC VNX </a:t>
            </a:r>
            <a:r>
              <a:rPr lang="ru-RU" baseline="0" dirty="0"/>
              <a:t>на основе требований к динаическим параметрам производительности (времени отклика), который активно используется в современных СХД. В рамках данной работы было произведено исследование и модификация имеющейся системы по превращению ее в распределенную систему класса узел-узел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426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dirty="0"/>
              <a:t>Автоматизируемым процессом </a:t>
            </a:r>
            <a:r>
              <a:rPr lang="ru-RU" baseline="0" dirty="0"/>
              <a:t>является выделение </a:t>
            </a:r>
            <a:r>
              <a:rPr lang="en-US" baseline="0" dirty="0"/>
              <a:t>LUN </a:t>
            </a:r>
            <a:r>
              <a:rPr lang="ru-RU" baseline="0" dirty="0"/>
              <a:t>на виртуальном пуле на основе нескольких физических пулов, которые удовлетворяют требованиям приложения к времени отклика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Автоматизация создания такого пула была выполнена в рамках имеющегося прототипа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На данный момент единое решение для автоматизации  этого процесса для СХД с минимальной конфигурацией отсутствует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Ручное выполнение процесса очень времязатратно, особенно в больших датацентрах</a:t>
            </a:r>
          </a:p>
          <a:p>
            <a:pPr marL="171450" indent="-171450">
              <a:buFontTx/>
              <a:buChar char="-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988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baseline="0" dirty="0"/>
              <a:t>Для этого администратору необходимо сначала получить информацию о входящие в </a:t>
            </a:r>
            <a:r>
              <a:rPr lang="en-US" baseline="0" dirty="0"/>
              <a:t>VP SP</a:t>
            </a:r>
            <a:endParaRPr lang="ru-RU" baseline="0" dirty="0"/>
          </a:p>
          <a:p>
            <a:pPr marL="171450" indent="-171450">
              <a:buFontTx/>
              <a:buChar char="-"/>
            </a:pPr>
            <a:r>
              <a:rPr lang="ru-RU" baseline="0" dirty="0"/>
              <a:t>Далее с помощью </a:t>
            </a:r>
            <a:r>
              <a:rPr lang="en-US" baseline="0" dirty="0"/>
              <a:t>SRM </a:t>
            </a:r>
            <a:r>
              <a:rPr lang="ru-RU" baseline="0" dirty="0"/>
              <a:t>получить информацию наименее загруженных физических с подходящими типами дисков и уровнями </a:t>
            </a:r>
            <a:r>
              <a:rPr lang="en-US" baseline="0" dirty="0"/>
              <a:t>RAID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После выполнения ею расчетов вручную выбрать пулы, которые под заданной нагрузкой будут удовлетворять требованиям производительности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Затем через интерфейс продукта </a:t>
            </a:r>
            <a:r>
              <a:rPr lang="en-US" baseline="0" dirty="0" err="1"/>
              <a:t>Vipr</a:t>
            </a:r>
            <a:r>
              <a:rPr lang="en-US" baseline="0" dirty="0"/>
              <a:t> </a:t>
            </a:r>
            <a:r>
              <a:rPr lang="ru-RU" baseline="0" dirty="0"/>
              <a:t>создать </a:t>
            </a:r>
            <a:r>
              <a:rPr lang="en-US" baseline="0" dirty="0"/>
              <a:t>LUN </a:t>
            </a:r>
            <a:r>
              <a:rPr lang="ru-RU" baseline="0" dirty="0"/>
              <a:t>на </a:t>
            </a:r>
            <a:r>
              <a:rPr lang="en-US" baseline="0" dirty="0"/>
              <a:t>SP</a:t>
            </a:r>
          </a:p>
          <a:p>
            <a:pPr marL="171450" indent="-171450">
              <a:buFontTx/>
              <a:buChar char="-"/>
            </a:pPr>
            <a:endParaRPr lang="ru-RU" baseline="0" dirty="0"/>
          </a:p>
          <a:p>
            <a:pPr marL="171450" indent="-171450">
              <a:buFontTx/>
              <a:buChar char="-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821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dirty="0"/>
              <a:t>Первый используемый для интеграции продукт – </a:t>
            </a:r>
            <a:r>
              <a:rPr lang="en-US" dirty="0"/>
              <a:t>Vipr Controller</a:t>
            </a:r>
            <a:r>
              <a:rPr lang="ru-RU" baseline="0" dirty="0"/>
              <a:t>, имеет </a:t>
            </a:r>
            <a:r>
              <a:rPr lang="en-US" baseline="0" dirty="0"/>
              <a:t>Open-source </a:t>
            </a:r>
            <a:r>
              <a:rPr lang="ru-RU" baseline="0" dirty="0"/>
              <a:t>версию – </a:t>
            </a:r>
            <a:r>
              <a:rPr lang="en-US" baseline="0" dirty="0"/>
              <a:t>CoprHD, </a:t>
            </a:r>
            <a:r>
              <a:rPr lang="ru-RU" baseline="0" dirty="0"/>
              <a:t>представляет собой  веб-платформу для централизованного управления огромным количеством разнообразных СХД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Он привносит уровень абстракции над физическими ресурсами СХД – виртуальный пул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Помимо пользовательского интерфейса имеет </a:t>
            </a:r>
            <a:r>
              <a:rPr lang="en-US" baseline="0" dirty="0"/>
              <a:t>REST API </a:t>
            </a:r>
            <a:r>
              <a:rPr lang="ru-RU" baseline="0" dirty="0"/>
              <a:t>для выполнения различных операций, в том числе получения базовой информации о физических ресурсах СХД</a:t>
            </a:r>
            <a:r>
              <a:rPr lang="en-US" baseline="0" dirty="0"/>
              <a:t>, </a:t>
            </a:r>
            <a:r>
              <a:rPr lang="ru-RU" baseline="0" dirty="0"/>
              <a:t>создания виртуальных пулов, выделения </a:t>
            </a:r>
            <a:r>
              <a:rPr lang="en-US" baseline="0" dirty="0"/>
              <a:t>LUN </a:t>
            </a:r>
            <a:r>
              <a:rPr lang="ru-RU" baseline="0" dirty="0"/>
              <a:t>и их экспорта на хосты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К сожалению, не поддерживает консолидацию по параметрам производительности для </a:t>
            </a:r>
            <a:r>
              <a:rPr lang="en-US" baseline="0" dirty="0"/>
              <a:t>Virtual Pool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624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dirty="0"/>
              <a:t>Второй продукт – </a:t>
            </a:r>
            <a:r>
              <a:rPr lang="en-US" dirty="0"/>
              <a:t>Vipr SRM</a:t>
            </a:r>
            <a:r>
              <a:rPr lang="ru-RU" baseline="0" dirty="0"/>
              <a:t>, веб-платформа для мониторинга и анализа использования СХД и ее ресурсов в реальном времени. Позволяет получать более детальную информацию, необходимую для реализации рассматриваемого процесса. Помимо пользовательского интерфейса имеет </a:t>
            </a:r>
            <a:r>
              <a:rPr lang="en-US" baseline="0" dirty="0"/>
              <a:t>SOAP &amp; REST API</a:t>
            </a:r>
            <a:endParaRPr lang="ru-RU" baseline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623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89087" y="1226483"/>
            <a:ext cx="5996516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 sz="5333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89087" y="3254375"/>
            <a:ext cx="5996516" cy="10890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chemeClr val="bg2"/>
                </a:solidFill>
                <a:latin typeface="+mn-lt"/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5789087" y="4953000"/>
            <a:ext cx="5996516" cy="4064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39" indent="0">
              <a:buNone/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1"/>
          </p:nvPr>
        </p:nvSpPr>
        <p:spPr>
          <a:xfrm>
            <a:off x="0" y="3183"/>
            <a:ext cx="5181600" cy="6169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39" indent="0">
              <a:buNone/>
              <a:defRPr sz="3733"/>
            </a:lvl2pPr>
            <a:lvl3pPr marL="1219080" indent="0">
              <a:buNone/>
              <a:defRPr sz="3200"/>
            </a:lvl3pPr>
            <a:lvl4pPr marL="1828618" indent="0">
              <a:buNone/>
              <a:defRPr sz="2667"/>
            </a:lvl4pPr>
            <a:lvl5pPr marL="2438158" indent="0">
              <a:buNone/>
              <a:defRPr sz="2667"/>
            </a:lvl5pPr>
            <a:lvl6pPr marL="3047696" indent="0">
              <a:buNone/>
              <a:defRPr sz="2667"/>
            </a:lvl6pPr>
            <a:lvl7pPr marL="3657235" indent="0">
              <a:buNone/>
              <a:defRPr sz="2667"/>
            </a:lvl7pPr>
            <a:lvl8pPr marL="4266773" indent="0">
              <a:buNone/>
              <a:defRPr sz="2667"/>
            </a:lvl8pPr>
            <a:lvl9pPr marL="4876313" indent="0">
              <a:buNone/>
              <a:defRPr sz="2667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2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9295" y="937343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6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8000" y="1727200"/>
            <a:ext cx="11277600" cy="4165600"/>
          </a:xfrm>
          <a:prstGeom prst="rect">
            <a:avLst/>
          </a:prstGeom>
        </p:spPr>
        <p:txBody>
          <a:bodyPr vert="horz" lIns="0" tIns="0" rIns="0" bIns="0"/>
          <a:lstStyle>
            <a:lvl1pPr marL="304768" indent="-304768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3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3"/>
                </a:solidFill>
              </a:defRPr>
            </a:lvl2pPr>
            <a:lvl3pPr marL="1445540" indent="-226462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3"/>
                </a:solidFill>
              </a:defRPr>
            </a:lvl3pPr>
            <a:lvl4pPr marL="1906927" indent="-224345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3"/>
                </a:solidFill>
              </a:defRPr>
            </a:lvl4pPr>
            <a:lvl5pPr marL="2359849" indent="-22646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3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19295" y="937343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86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1320799"/>
            <a:ext cx="81280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68" indent="-304768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3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3"/>
                </a:solidFill>
                <a:latin typeface="+mn-lt"/>
              </a:defRPr>
            </a:lvl2pPr>
            <a:lvl3pPr marL="1445540" indent="-226462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3"/>
                </a:solidFill>
                <a:latin typeface="+mn-lt"/>
              </a:defRPr>
            </a:lvl3pPr>
            <a:lvl4pPr marL="1906927" indent="-224345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3"/>
                </a:solidFill>
                <a:latin typeface="+mn-lt"/>
              </a:defRPr>
            </a:lvl4pPr>
            <a:lvl5pPr marL="2359849" indent="-22646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3"/>
                </a:solidFill>
                <a:latin typeface="+mn-lt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508000" y="1320800"/>
            <a:ext cx="2844800" cy="457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39" indent="0">
              <a:buNone/>
              <a:defRPr sz="3733"/>
            </a:lvl2pPr>
            <a:lvl3pPr marL="1219080" indent="0">
              <a:buNone/>
              <a:defRPr sz="3200"/>
            </a:lvl3pPr>
            <a:lvl4pPr marL="1828618" indent="0">
              <a:buNone/>
              <a:defRPr sz="2667"/>
            </a:lvl4pPr>
            <a:lvl5pPr marL="2438158" indent="0">
              <a:buNone/>
              <a:defRPr sz="2667"/>
            </a:lvl5pPr>
            <a:lvl6pPr marL="3047696" indent="0">
              <a:buNone/>
              <a:defRPr sz="2667"/>
            </a:lvl6pPr>
            <a:lvl7pPr marL="3657235" indent="0">
              <a:buNone/>
              <a:defRPr sz="2667"/>
            </a:lvl7pPr>
            <a:lvl8pPr marL="4266773" indent="0">
              <a:buNone/>
              <a:defRPr sz="2667"/>
            </a:lvl8pPr>
            <a:lvl9pPr marL="4876313" indent="0">
              <a:buNone/>
              <a:defRPr sz="2667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96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9288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1727199"/>
            <a:ext cx="8128000" cy="4165600"/>
          </a:xfrm>
          <a:prstGeom prst="rect">
            <a:avLst/>
          </a:prstGeom>
        </p:spPr>
        <p:txBody>
          <a:bodyPr vert="horz" lIns="0" tIns="0" rIns="0" bIns="0"/>
          <a:lstStyle>
            <a:lvl1pPr marL="304768" indent="-304768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3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3"/>
                </a:solidFill>
              </a:defRPr>
            </a:lvl2pPr>
            <a:lvl3pPr marL="1445540" indent="-226462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3"/>
                </a:solidFill>
              </a:defRPr>
            </a:lvl3pPr>
            <a:lvl4pPr marL="1906927" indent="-224345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3"/>
                </a:solidFill>
              </a:defRPr>
            </a:lvl4pPr>
            <a:lvl5pPr marL="2359849" indent="-22646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3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508000" y="1727200"/>
            <a:ext cx="2844800" cy="416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609539" indent="0">
              <a:buNone/>
              <a:defRPr sz="3733"/>
            </a:lvl2pPr>
            <a:lvl3pPr marL="1219080" indent="0">
              <a:buNone/>
              <a:defRPr sz="3200"/>
            </a:lvl3pPr>
            <a:lvl4pPr marL="1828618" indent="0">
              <a:buNone/>
              <a:defRPr sz="2667"/>
            </a:lvl4pPr>
            <a:lvl5pPr marL="2438158" indent="0">
              <a:buNone/>
              <a:defRPr sz="2667"/>
            </a:lvl5pPr>
            <a:lvl6pPr marL="3047696" indent="0">
              <a:buNone/>
              <a:defRPr sz="2667"/>
            </a:lvl6pPr>
            <a:lvl7pPr marL="3657235" indent="0">
              <a:buNone/>
              <a:defRPr sz="2667"/>
            </a:lvl7pPr>
            <a:lvl8pPr marL="4266773" indent="0">
              <a:buNone/>
              <a:defRPr sz="2667"/>
            </a:lvl8pPr>
            <a:lvl9pPr marL="4876313" indent="0">
              <a:buNone/>
              <a:defRPr sz="2667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19295" y="937343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25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8000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68" indent="-304768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3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3"/>
                </a:solidFill>
              </a:defRPr>
            </a:lvl2pPr>
            <a:lvl3pPr marL="1445540" indent="-226462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3"/>
                </a:solidFill>
              </a:defRPr>
            </a:lvl3pPr>
            <a:lvl4pPr marL="1906927" indent="-224345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3"/>
                </a:solidFill>
              </a:defRPr>
            </a:lvl4pPr>
            <a:lvl5pPr marL="2359849" indent="-22646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3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68" indent="-304768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3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3"/>
                </a:solidFill>
              </a:defRPr>
            </a:lvl2pPr>
            <a:lvl3pPr marL="1445540" indent="-226462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3"/>
                </a:solidFill>
              </a:defRPr>
            </a:lvl3pPr>
            <a:lvl4pPr marL="1906927" indent="-224345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3"/>
                </a:solidFill>
              </a:defRPr>
            </a:lvl4pPr>
            <a:lvl5pPr marL="2359849" indent="-22646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3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8000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68" indent="-304768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3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3"/>
                </a:solidFill>
              </a:defRPr>
            </a:lvl2pPr>
            <a:lvl3pPr marL="1445540" indent="-226462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3"/>
                </a:solidFill>
              </a:defRPr>
            </a:lvl3pPr>
            <a:lvl4pPr marL="1906927" indent="-224345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3"/>
                </a:solidFill>
              </a:defRPr>
            </a:lvl4pPr>
            <a:lvl5pPr marL="2359849" indent="-22646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3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5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68" indent="-304768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3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3"/>
                </a:solidFill>
                <a:latin typeface="+mn-lt"/>
              </a:defRPr>
            </a:lvl2pPr>
            <a:lvl3pPr marL="1445540" indent="-226462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3"/>
                </a:solidFill>
                <a:latin typeface="+mn-lt"/>
              </a:defRPr>
            </a:lvl3pPr>
            <a:lvl4pPr marL="1906927" indent="-224345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3"/>
                </a:solidFill>
                <a:latin typeface="+mn-lt"/>
              </a:defRPr>
            </a:lvl4pPr>
            <a:lvl5pPr marL="2359849" indent="-22646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3"/>
                </a:solidFill>
                <a:latin typeface="+mn-lt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508000" y="1349023"/>
            <a:ext cx="5384800" cy="45437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667">
                <a:solidFill>
                  <a:schemeClr val="tx2"/>
                </a:solidFill>
              </a:defRPr>
            </a:lvl1pPr>
            <a:lvl2pPr marL="226462" indent="-226462">
              <a:spcBef>
                <a:spcPts val="1600"/>
              </a:spcBef>
              <a:buClr>
                <a:schemeClr val="tx2"/>
              </a:buClr>
              <a:buFont typeface="Arial"/>
              <a:buChar char="•"/>
              <a:defRPr sz="2400">
                <a:solidFill>
                  <a:srgbClr val="717073"/>
                </a:solidFill>
              </a:defRPr>
            </a:lvl2pPr>
            <a:lvl3pPr marL="687848" indent="-224345">
              <a:spcBef>
                <a:spcPts val="400"/>
              </a:spcBef>
              <a:buClr>
                <a:schemeClr val="tx2"/>
              </a:buClr>
              <a:buFont typeface="Lucida Grande"/>
              <a:buChar char="­"/>
              <a:defRPr sz="1867">
                <a:solidFill>
                  <a:srgbClr val="717073"/>
                </a:solidFill>
              </a:defRPr>
            </a:lvl3pPr>
            <a:lvl4pPr marL="1140770" indent="-22646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3"/>
                </a:solidFill>
              </a:defRPr>
            </a:lvl4pPr>
            <a:lvl5pPr marL="1602157" indent="-224345">
              <a:spcBef>
                <a:spcPts val="400"/>
              </a:spcBef>
              <a:buClr>
                <a:schemeClr val="tx2"/>
              </a:buClr>
              <a:buFont typeface="Arial"/>
              <a:buChar char="–"/>
              <a:defRPr sz="1400">
                <a:solidFill>
                  <a:srgbClr val="71707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6412089" y="1349023"/>
            <a:ext cx="5384800" cy="45437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667">
                <a:solidFill>
                  <a:schemeClr val="tx2"/>
                </a:solidFill>
              </a:defRPr>
            </a:lvl1pPr>
            <a:lvl2pPr marL="226462" indent="-226462">
              <a:spcBef>
                <a:spcPts val="1600"/>
              </a:spcBef>
              <a:buClr>
                <a:schemeClr val="tx2"/>
              </a:buClr>
              <a:buFont typeface="Arial"/>
              <a:buChar char="•"/>
              <a:defRPr sz="2400">
                <a:solidFill>
                  <a:srgbClr val="717073"/>
                </a:solidFill>
              </a:defRPr>
            </a:lvl2pPr>
            <a:lvl3pPr marL="687848" indent="-224345">
              <a:spcBef>
                <a:spcPts val="400"/>
              </a:spcBef>
              <a:buClr>
                <a:schemeClr val="tx2"/>
              </a:buClr>
              <a:buFont typeface="Lucida Grande"/>
              <a:buChar char="­"/>
              <a:defRPr sz="1867">
                <a:solidFill>
                  <a:srgbClr val="717073"/>
                </a:solidFill>
              </a:defRPr>
            </a:lvl3pPr>
            <a:lvl4pPr marL="1140770" indent="-22646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3"/>
                </a:solidFill>
              </a:defRPr>
            </a:lvl4pPr>
            <a:lvl5pPr marL="1602157" indent="-224345">
              <a:spcBef>
                <a:spcPts val="400"/>
              </a:spcBef>
              <a:buClr>
                <a:schemeClr val="tx2"/>
              </a:buClr>
              <a:buFont typeface="Arial"/>
              <a:buChar char="–"/>
              <a:defRPr sz="1400">
                <a:solidFill>
                  <a:srgbClr val="71707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837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914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background with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6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1226483"/>
            <a:ext cx="8128000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3254375"/>
            <a:ext cx="8128000" cy="10890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2"/>
                </a:solidFill>
                <a:latin typeface="+mn-lt"/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3183"/>
            <a:ext cx="3352800" cy="6169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39" indent="0">
              <a:buNone/>
              <a:defRPr sz="3733"/>
            </a:lvl2pPr>
            <a:lvl3pPr marL="1219080" indent="0">
              <a:buNone/>
              <a:defRPr sz="3200"/>
            </a:lvl3pPr>
            <a:lvl4pPr marL="1828618" indent="0">
              <a:buNone/>
              <a:defRPr sz="2667"/>
            </a:lvl4pPr>
            <a:lvl5pPr marL="2438158" indent="0">
              <a:buNone/>
              <a:defRPr sz="2667"/>
            </a:lvl5pPr>
            <a:lvl6pPr marL="3047696" indent="0">
              <a:buNone/>
              <a:defRPr sz="2667"/>
            </a:lvl6pPr>
            <a:lvl7pPr marL="3657235" indent="0">
              <a:buNone/>
              <a:defRPr sz="2667"/>
            </a:lvl7pPr>
            <a:lvl8pPr marL="4266773" indent="0">
              <a:buNone/>
              <a:defRPr sz="2667"/>
            </a:lvl8pPr>
            <a:lvl9pPr marL="4876313" indent="0">
              <a:buNone/>
              <a:defRPr sz="2667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6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162295"/>
            <a:ext cx="12192000" cy="524256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39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952248" y="6246495"/>
            <a:ext cx="78132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8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6162295"/>
            <a:ext cx="12192000" cy="524256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39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952248" y="6246495"/>
            <a:ext cx="78132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8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6162295"/>
            <a:ext cx="12192000" cy="524256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39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952248" y="6246495"/>
            <a:ext cx="781320" cy="36576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19295" y="937343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1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6162295"/>
            <a:ext cx="12192000" cy="524256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39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952248" y="6246495"/>
            <a:ext cx="781320" cy="365760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5" y="1320800"/>
            <a:ext cx="11214100" cy="46228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68" indent="-304768">
              <a:spcBef>
                <a:spcPts val="1600"/>
              </a:spcBef>
              <a:buClr>
                <a:schemeClr val="accent6"/>
              </a:buClr>
              <a:buFont typeface="Wingdings" pitchFamily="2" charset="2"/>
              <a:buChar char=""/>
              <a:defRPr sz="32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–"/>
              <a:defRPr sz="2667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▪"/>
              <a:defRPr sz="2133">
                <a:solidFill>
                  <a:schemeClr val="bg2"/>
                </a:solidFill>
                <a:latin typeface="Verdana" pitchFamily="34" charset="0"/>
              </a:defRPr>
            </a:lvl3pPr>
            <a:lvl4pPr marL="2211695" indent="-383080"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—"/>
              <a:defRPr sz="1600">
                <a:solidFill>
                  <a:schemeClr val="bg2"/>
                </a:solidFill>
                <a:latin typeface="Verdana" pitchFamily="34" charset="0"/>
              </a:defRPr>
            </a:lvl4pPr>
            <a:lvl5pPr marL="2666733" indent="-228578">
              <a:spcBef>
                <a:spcPts val="400"/>
              </a:spcBef>
              <a:buClr>
                <a:schemeClr val="accent6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2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rgbClr val="CE313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6162295"/>
            <a:ext cx="12192000" cy="524256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39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952248" y="6246495"/>
            <a:ext cx="781320" cy="365760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5" y="1682043"/>
            <a:ext cx="11214100" cy="426155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68" indent="-304768">
              <a:spcBef>
                <a:spcPts val="1600"/>
              </a:spcBef>
              <a:buClr>
                <a:schemeClr val="accent6"/>
              </a:buClr>
              <a:buFont typeface="Wingdings" pitchFamily="2" charset="2"/>
              <a:buChar char=""/>
              <a:defRPr sz="32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–"/>
              <a:defRPr sz="2667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▪"/>
              <a:defRPr sz="2133">
                <a:solidFill>
                  <a:schemeClr val="bg2"/>
                </a:solidFill>
                <a:latin typeface="Verdana" pitchFamily="34" charset="0"/>
              </a:defRPr>
            </a:lvl3pPr>
            <a:lvl4pPr marL="2211695" indent="-383080"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—"/>
              <a:defRPr sz="1600">
                <a:solidFill>
                  <a:schemeClr val="bg2"/>
                </a:solidFill>
                <a:latin typeface="Verdana" pitchFamily="34" charset="0"/>
              </a:defRPr>
            </a:lvl4pPr>
            <a:lvl5pPr marL="2666733" indent="-228578">
              <a:spcBef>
                <a:spcPts val="400"/>
              </a:spcBef>
              <a:buClr>
                <a:schemeClr val="accent6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19295" y="937343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M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5" y="304810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bg2"/>
                </a:solidFill>
                <a:latin typeface="Verdana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68" indent="-304768">
              <a:spcBef>
                <a:spcPts val="1600"/>
              </a:spcBef>
              <a:buClrTx/>
              <a:buFont typeface="Wingdings" pitchFamily="2" charset="2"/>
              <a:buChar char=""/>
              <a:defRPr sz="32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Tx/>
              <a:buFont typeface="Verdana" pitchFamily="34" charset="0"/>
              <a:buChar char="–"/>
              <a:defRPr sz="2667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Tx/>
              <a:buFont typeface="Verdana" pitchFamily="34" charset="0"/>
              <a:buChar char="▪"/>
              <a:defRPr sz="2133">
                <a:solidFill>
                  <a:schemeClr val="bg2"/>
                </a:solidFill>
                <a:latin typeface="Verdana" pitchFamily="34" charset="0"/>
              </a:defRPr>
            </a:lvl3pPr>
            <a:lvl4pPr marL="2211695" indent="-383080">
              <a:spcBef>
                <a:spcPts val="400"/>
              </a:spcBef>
              <a:buClrTx/>
              <a:buFont typeface="Verdana" pitchFamily="34" charset="0"/>
              <a:buChar char="—"/>
              <a:defRPr sz="1600">
                <a:solidFill>
                  <a:schemeClr val="bg2"/>
                </a:solidFill>
                <a:latin typeface="Verdana" pitchFamily="34" charset="0"/>
              </a:defRPr>
            </a:lvl4pPr>
            <a:lvl5pPr marL="2742926" indent="-304768">
              <a:spcBef>
                <a:spcPts val="400"/>
              </a:spcBef>
              <a:buClrTx/>
              <a:buFont typeface="Arial"/>
              <a:buChar char="•"/>
              <a:defRPr sz="1467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162295"/>
            <a:ext cx="12192000" cy="524256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39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1" name="Picture 10" descr="VMW_09Q3_LOGO_Corp_White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gray">
          <a:xfrm>
            <a:off x="10276406" y="6319647"/>
            <a:ext cx="145064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1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v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162295"/>
            <a:ext cx="12192000" cy="524256"/>
          </a:xfrm>
          <a:prstGeom prst="rect">
            <a:avLst/>
          </a:prstGeom>
          <a:solidFill>
            <a:srgbClr val="007D6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39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5" y="304810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5"/>
                </a:solidFill>
                <a:latin typeface="Verdana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5" y="1320095"/>
            <a:ext cx="11214100" cy="457270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68" indent="-304768">
              <a:spcBef>
                <a:spcPts val="1600"/>
              </a:spcBef>
              <a:buClr>
                <a:schemeClr val="accent5"/>
              </a:buClr>
              <a:buFont typeface="Wingdings" pitchFamily="2" charset="2"/>
              <a:buChar char=""/>
              <a:defRPr sz="32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–"/>
              <a:defRPr sz="2667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▪"/>
              <a:defRPr sz="2133">
                <a:solidFill>
                  <a:schemeClr val="bg2"/>
                </a:solidFill>
                <a:latin typeface="Verdana" pitchFamily="34" charset="0"/>
              </a:defRPr>
            </a:lvl3pPr>
            <a:lvl4pPr marL="2211695" indent="-383080"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—"/>
              <a:defRPr sz="1600">
                <a:solidFill>
                  <a:schemeClr val="bg2"/>
                </a:solidFill>
                <a:latin typeface="Verdana" pitchFamily="34" charset="0"/>
              </a:defRPr>
            </a:lvl4pPr>
            <a:lvl5pPr marL="2742926" indent="-304768">
              <a:spcBef>
                <a:spcPts val="400"/>
              </a:spcBef>
              <a:buClr>
                <a:schemeClr val="accent5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pic>
        <p:nvPicPr>
          <p:cNvPr id="3" name="Picture 2" descr="Pivotal whi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945" y="6272609"/>
            <a:ext cx="1147939" cy="30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d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162295"/>
            <a:ext cx="12192000" cy="524256"/>
          </a:xfrm>
          <a:prstGeom prst="rect">
            <a:avLst/>
          </a:prstGeom>
          <a:solidFill>
            <a:srgbClr val="9D9F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39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5" y="304810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68" indent="-304768">
              <a:spcBef>
                <a:spcPts val="1600"/>
              </a:spcBef>
              <a:buClr>
                <a:schemeClr val="tx1"/>
              </a:buClr>
              <a:buFont typeface="Wingdings" pitchFamily="2" charset="2"/>
              <a:buChar char=""/>
              <a:defRPr sz="32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–"/>
              <a:defRPr sz="2667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▪"/>
              <a:defRPr sz="2133">
                <a:solidFill>
                  <a:schemeClr val="bg2"/>
                </a:solidFill>
                <a:latin typeface="Verdana" pitchFamily="34" charset="0"/>
              </a:defRPr>
            </a:lvl3pPr>
            <a:lvl4pPr marL="2211695" indent="-383080"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—"/>
              <a:defRPr sz="1600">
                <a:solidFill>
                  <a:schemeClr val="bg2"/>
                </a:solidFill>
                <a:latin typeface="Verdana" pitchFamily="34" charset="0"/>
              </a:defRPr>
            </a:lvl4pPr>
            <a:lvl5pPr marL="2742926" indent="-304768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pic>
        <p:nvPicPr>
          <p:cNvPr id="3" name="Picture 2" descr="Destination Federation 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85" y="6121174"/>
            <a:ext cx="596545" cy="597371"/>
          </a:xfrm>
          <a:prstGeom prst="rect">
            <a:avLst/>
          </a:prstGeom>
        </p:spPr>
      </p:pic>
      <p:pic>
        <p:nvPicPr>
          <p:cNvPr id="7" name="Picture 6" descr="VMW_09Q3_LOGO_Corp_White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 bwMode="gray">
          <a:xfrm>
            <a:off x="10660877" y="6349376"/>
            <a:ext cx="931816" cy="140967"/>
          </a:xfrm>
          <a:prstGeom prst="rect">
            <a:avLst/>
          </a:prstGeom>
        </p:spPr>
      </p:pic>
      <p:pic>
        <p:nvPicPr>
          <p:cNvPr id="10" name="Picture 9" descr="Pivotal 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787" y="6322237"/>
            <a:ext cx="738128" cy="1952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30248" y="6296766"/>
            <a:ext cx="525893" cy="246187"/>
          </a:xfrm>
          <a:prstGeom prst="rect">
            <a:avLst/>
          </a:prstGeom>
        </p:spPr>
      </p:pic>
      <p:pic>
        <p:nvPicPr>
          <p:cNvPr id="13" name="Picture 12" descr="EMC logo white_300dpi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616" y="6310394"/>
            <a:ext cx="678317" cy="21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2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 bwMode="gray">
          <a:xfrm>
            <a:off x="0" y="9"/>
            <a:ext cx="12192000" cy="5886451"/>
            <a:chOff x="0" y="0"/>
            <a:chExt cx="9144000" cy="4414838"/>
          </a:xfrm>
        </p:grpSpPr>
        <p:sp>
          <p:nvSpPr>
            <p:cNvPr id="15" name="Rectangle 14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25000">
                  <a:schemeClr val="bg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39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39">
                <a:defRPr/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 bwMode="gray">
          <a:xfrm>
            <a:off x="0" y="9"/>
            <a:ext cx="12192000" cy="5886451"/>
            <a:chOff x="0" y="0"/>
            <a:chExt cx="9144000" cy="4414838"/>
          </a:xfrm>
        </p:grpSpPr>
        <p:sp>
          <p:nvSpPr>
            <p:cNvPr id="8" name="Rectangle 7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25000">
                  <a:schemeClr val="bg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39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39">
                <a:defRPr/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</p:grp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657600" y="3254375"/>
            <a:ext cx="8128000" cy="10890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6162295"/>
            <a:ext cx="12192000" cy="524256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39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4" name="Picture 3" descr="EMC logo white_300dpi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23" y="6246270"/>
            <a:ext cx="1024128" cy="330543"/>
          </a:xfrm>
          <a:prstGeom prst="rect">
            <a:avLst/>
          </a:prstGeom>
        </p:spPr>
      </p:pic>
      <p:pic>
        <p:nvPicPr>
          <p:cNvPr id="5" name="Picture 4" descr="VMW_09Q3_LOGO_Corp_White.pn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 bwMode="gray">
          <a:xfrm>
            <a:off x="451478" y="6319647"/>
            <a:ext cx="1450641" cy="219456"/>
          </a:xfrm>
          <a:prstGeom prst="rect">
            <a:avLst/>
          </a:prstGeom>
        </p:spPr>
      </p:pic>
      <p:pic>
        <p:nvPicPr>
          <p:cNvPr id="6" name="Picture 5" descr="Cisco_white.pn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 bwMode="gray">
          <a:xfrm>
            <a:off x="5731401" y="6237362"/>
            <a:ext cx="729203" cy="384047"/>
          </a:xfrm>
          <a:prstGeom prst="rect">
            <a:avLst/>
          </a:prstGeom>
        </p:spPr>
      </p:pic>
      <p:pic>
        <p:nvPicPr>
          <p:cNvPr id="12" name="Picture 11" descr="VC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1"/>
            <a:ext cx="1426501" cy="142650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5452533" y="1226483"/>
            <a:ext cx="6333067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pic>
        <p:nvPicPr>
          <p:cNvPr id="21" name="Picture 20" descr="VCE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1"/>
            <a:ext cx="1426501" cy="142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1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ew Custome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/>
          <p:cNvSpPr>
            <a:spLocks noGrp="1"/>
          </p:cNvSpPr>
          <p:nvPr>
            <p:ph sz="half" idx="15"/>
          </p:nvPr>
        </p:nvSpPr>
        <p:spPr bwMode="gray">
          <a:xfrm>
            <a:off x="488958" y="4580467"/>
            <a:ext cx="4762145" cy="1384300"/>
          </a:xfrm>
          <a:prstGeom prst="roundRect">
            <a:avLst>
              <a:gd name="adj" fmla="val 8499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11480" rIns="91440" anchor="t" anchorCtr="0"/>
          <a:lstStyle>
            <a:lvl1pPr marL="121909" indent="-121909">
              <a:buNone/>
              <a:defRPr lang="en-US" sz="1600" dirty="0" smtClean="0">
                <a:solidFill>
                  <a:schemeClr val="bg2"/>
                </a:solidFill>
              </a:defRPr>
            </a:lvl1pPr>
            <a:lvl2pPr>
              <a:defRPr lang="en-US" sz="2400" dirty="0" smtClean="0">
                <a:solidFill>
                  <a:schemeClr val="bg2"/>
                </a:solidFill>
              </a:defRPr>
            </a:lvl2pPr>
            <a:lvl3pPr>
              <a:defRPr lang="en-US" sz="2400" dirty="0" smtClean="0">
                <a:solidFill>
                  <a:schemeClr val="bg2"/>
                </a:solidFill>
              </a:defRPr>
            </a:lvl3pPr>
            <a:lvl4pPr>
              <a:defRPr lang="en-US" dirty="0" smtClean="0">
                <a:solidFill>
                  <a:schemeClr val="bg2"/>
                </a:solidFill>
              </a:defRPr>
            </a:lvl4pPr>
          </a:lstStyle>
          <a:p>
            <a:pPr marL="4233" lvl="0" indent="-4233" fontAlgn="auto">
              <a:spcBef>
                <a:spcPts val="0"/>
              </a:spcBef>
              <a:spcAft>
                <a:spcPts val="0"/>
              </a:spcAft>
            </a:pPr>
            <a:r>
              <a:rPr lang="ru-RU"/>
              <a:t>Образец текста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5020675" y="1661593"/>
            <a:ext cx="6682380" cy="1384301"/>
          </a:xfrm>
          <a:prstGeom prst="roundRect">
            <a:avLst>
              <a:gd name="adj" fmla="val 2380"/>
            </a:avLst>
          </a:prstGeom>
          <a:gradFill flip="none" rotWithShape="1"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 w="12700">
            <a:gradFill>
              <a:gsLst>
                <a:gs pos="0">
                  <a:schemeClr val="bg2">
                    <a:lumMod val="40000"/>
                    <a:lumOff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91440" bIns="0" anchor="ctr" anchorCtr="0"/>
          <a:lstStyle>
            <a:lvl1pPr marL="457155" indent="0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None/>
              <a:defRPr lang="en-US" sz="16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59809" indent="-150268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Font typeface="Wingdings" pitchFamily="2" charset="2"/>
              <a:buChar char=""/>
              <a:defRPr lang="en-US" sz="1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066693" indent="-228578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–"/>
              <a:defRPr lang="en-US" sz="1333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219080" indent="-152384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▪"/>
              <a:defRPr lang="en-US" sz="933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2269" indent="-298419" algn="l" defTabSz="121908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—"/>
              <a:tabLst/>
              <a:defRPr lang="en-US" sz="2133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0"/>
          </p:nvPr>
        </p:nvSpPr>
        <p:spPr bwMode="gray">
          <a:xfrm>
            <a:off x="5020675" y="3121763"/>
            <a:ext cx="6682380" cy="1382504"/>
          </a:xfrm>
          <a:prstGeom prst="roundRect">
            <a:avLst>
              <a:gd name="adj" fmla="val 2380"/>
            </a:avLst>
          </a:prstGeom>
          <a:gradFill flip="none" rotWithShape="1"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 w="12700">
            <a:gradFill>
              <a:gsLst>
                <a:gs pos="0">
                  <a:schemeClr val="bg2">
                    <a:lumMod val="40000"/>
                    <a:lumOff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91440" bIns="0" anchor="t" anchorCtr="0"/>
          <a:lstStyle>
            <a:lvl1pPr marL="457155" indent="0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None/>
              <a:defRPr lang="en-US" sz="16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59809" indent="-150268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Font typeface="Wingdings" pitchFamily="2" charset="2"/>
              <a:buChar char=""/>
              <a:defRPr lang="en-US" sz="1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066693" indent="-228578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–"/>
              <a:defRPr lang="en-US" sz="1333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219080" indent="-152384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▪"/>
              <a:defRPr lang="en-US" sz="933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2269" indent="-298419" algn="l" defTabSz="121908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—"/>
              <a:tabLst/>
              <a:defRPr lang="en-US" sz="2133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1"/>
          </p:nvPr>
        </p:nvSpPr>
        <p:spPr bwMode="gray">
          <a:xfrm>
            <a:off x="5020675" y="4581150"/>
            <a:ext cx="6682380" cy="1383627"/>
          </a:xfrm>
          <a:prstGeom prst="roundRect">
            <a:avLst>
              <a:gd name="adj" fmla="val 2380"/>
            </a:avLst>
          </a:prstGeom>
          <a:gradFill flip="none" rotWithShape="1"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 w="12700">
            <a:gradFill>
              <a:gsLst>
                <a:gs pos="0">
                  <a:schemeClr val="bg2">
                    <a:lumMod val="40000"/>
                    <a:lumOff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91440" bIns="0" anchor="ctr"/>
          <a:lstStyle>
            <a:lvl1pPr marL="457155" indent="0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None/>
              <a:defRPr lang="en-US" sz="16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59809" indent="-150268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Font typeface="Wingdings" pitchFamily="2" charset="2"/>
              <a:buChar char=""/>
              <a:defRPr lang="en-US" sz="1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066693" indent="-228578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–"/>
              <a:defRPr lang="en-US" sz="1333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219080" indent="-152384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▪"/>
              <a:defRPr lang="en-US" sz="933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2269" indent="-298419" algn="l" defTabSz="121908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—"/>
              <a:tabLst/>
              <a:defRPr lang="en-US" sz="2133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2"/>
          </p:nvPr>
        </p:nvSpPr>
        <p:spPr bwMode="gray">
          <a:xfrm>
            <a:off x="8707519" y="3121763"/>
            <a:ext cx="2995564" cy="1382504"/>
          </a:xfrm>
          <a:prstGeom prst="roundRect">
            <a:avLst>
              <a:gd name="adj" fmla="val 2380"/>
            </a:avLst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91440" bIns="0" anchor="t" anchorCtr="0"/>
          <a:lstStyle>
            <a:lvl1pPr marL="0" indent="0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None/>
              <a:defRPr lang="en-US" sz="16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578" indent="-228578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Font typeface="Wingdings" pitchFamily="2" charset="2"/>
              <a:buChar char=""/>
              <a:defRPr lang="en-US" sz="1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066693" indent="-228578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–"/>
              <a:defRPr lang="en-US" sz="16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219080" indent="-152384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▪"/>
              <a:defRPr lang="en-US" sz="1333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2269" indent="-298419" algn="l" defTabSz="121908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—"/>
              <a:tabLst/>
              <a:defRPr lang="en-US" sz="2133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3"/>
          </p:nvPr>
        </p:nvSpPr>
        <p:spPr bwMode="gray">
          <a:xfrm rot="21179978">
            <a:off x="786693" y="1683687"/>
            <a:ext cx="4109939" cy="26522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isometricRightUp">
              <a:rot lat="2100000" lon="0" rev="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2133">
                <a:latin typeface="Verdana" pitchFamily="34" charset="0"/>
              </a:defRPr>
            </a:lvl1pPr>
            <a:lvl2pPr marL="609539" indent="0">
              <a:buNone/>
              <a:defRPr sz="3733"/>
            </a:lvl2pPr>
            <a:lvl3pPr marL="1219080" indent="0">
              <a:buNone/>
              <a:defRPr sz="3200"/>
            </a:lvl3pPr>
            <a:lvl4pPr marL="1828618" indent="0">
              <a:buNone/>
              <a:defRPr sz="2667"/>
            </a:lvl4pPr>
            <a:lvl5pPr marL="2438158" indent="0">
              <a:buNone/>
              <a:defRPr sz="2667"/>
            </a:lvl5pPr>
            <a:lvl6pPr marL="3047696" indent="0">
              <a:buNone/>
              <a:defRPr sz="2667"/>
            </a:lvl6pPr>
            <a:lvl7pPr marL="3657235" indent="0">
              <a:buNone/>
              <a:defRPr sz="2667"/>
            </a:lvl7pPr>
            <a:lvl8pPr marL="4266773" indent="0">
              <a:buNone/>
              <a:defRPr sz="2667"/>
            </a:lvl8pPr>
            <a:lvl9pPr marL="4876313" indent="0">
              <a:buNone/>
              <a:defRPr sz="2667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08000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19295" y="937343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2230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gray">
          <a:xfrm>
            <a:off x="0" y="9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39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39">
                <a:defRPr/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1226483"/>
            <a:ext cx="8128000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3254375"/>
            <a:ext cx="8128000" cy="10890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2"/>
                </a:solidFill>
                <a:latin typeface="+mn-lt"/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72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C Blue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57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C logo white_300dpi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03" y="2209810"/>
            <a:ext cx="6533207" cy="210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3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 bwMode="gray">
          <a:xfrm>
            <a:off x="0" y="9"/>
            <a:ext cx="12192000" cy="5886451"/>
            <a:chOff x="0" y="0"/>
            <a:chExt cx="9144000" cy="4414838"/>
          </a:xfrm>
        </p:grpSpPr>
        <p:sp>
          <p:nvSpPr>
            <p:cNvPr id="9" name="Rectangle 8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39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0" name="Rectangle 9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39">
                <a:defRPr/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1803410"/>
            <a:ext cx="8128000" cy="1592919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80000"/>
              </a:lnSpc>
              <a:defRPr sz="12800">
                <a:solidFill>
                  <a:schemeClr val="tx2"/>
                </a:solidFill>
                <a:effectLst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86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and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gray">
          <a:xfrm>
            <a:off x="0" y="9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39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39">
                <a:defRPr/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328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1226483"/>
            <a:ext cx="8128000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3225800"/>
            <a:ext cx="8128000" cy="2540000"/>
          </a:xfrm>
          <a:prstGeom prst="rect">
            <a:avLst/>
          </a:prstGeom>
        </p:spPr>
        <p:txBody>
          <a:bodyPr vert="horz" lIns="0" tIns="0" rIns="0" bIns="0"/>
          <a:lstStyle>
            <a:lvl1pPr marL="304768" indent="-304768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3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3"/>
                </a:solidFill>
                <a:latin typeface="+mn-lt"/>
              </a:defRPr>
            </a:lvl2pPr>
            <a:lvl3pPr marL="1445540" indent="-226462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3"/>
                </a:solidFill>
                <a:latin typeface="+mn-lt"/>
              </a:defRPr>
            </a:lvl3pPr>
            <a:lvl4pPr marL="1906927" indent="-224345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3"/>
                </a:solidFill>
                <a:latin typeface="+mn-lt"/>
              </a:defRPr>
            </a:lvl4pPr>
            <a:lvl5pPr marL="2359849" indent="-22646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3"/>
                </a:solidFill>
                <a:latin typeface="+mn-lt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03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8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9289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8000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68" indent="-304768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3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3"/>
                </a:solidFill>
              </a:defRPr>
            </a:lvl2pPr>
            <a:lvl3pPr marL="1445540" indent="-226462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3"/>
                </a:solidFill>
              </a:defRPr>
            </a:lvl3pPr>
            <a:lvl4pPr marL="1906927" indent="-224345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3"/>
                </a:solidFill>
              </a:defRPr>
            </a:lvl4pPr>
            <a:lvl5pPr marL="2359849" indent="-22646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3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38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162295"/>
            <a:ext cx="12192000" cy="524256"/>
          </a:xfrm>
          <a:prstGeom prst="rect">
            <a:avLst/>
          </a:prstGeom>
          <a:solidFill>
            <a:srgbClr val="2C95D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39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34800" y="6710731"/>
            <a:ext cx="3810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algn="r" defTabSz="609539"/>
            <a:fld id="{61F684CE-B7BB-4223-BA2B-B47808B845F1}" type="slidenum">
              <a:rPr lang="en-US" sz="800" smtClean="0">
                <a:solidFill>
                  <a:srgbClr val="717074"/>
                </a:solidFill>
              </a:rPr>
              <a:pPr algn="r" defTabSz="609539"/>
              <a:t>‹#›</a:t>
            </a:fld>
            <a:endParaRPr lang="en-US" sz="800" dirty="0">
              <a:solidFill>
                <a:srgbClr val="717074"/>
              </a:solidFill>
            </a:endParaRPr>
          </a:p>
        </p:txBody>
      </p:sp>
      <p:pic>
        <p:nvPicPr>
          <p:cNvPr id="10" name="Picture 9" descr="EMC logo white_300dpi.png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23" y="6246270"/>
            <a:ext cx="1024128" cy="3305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gray">
          <a:xfrm>
            <a:off x="488958" y="6710731"/>
            <a:ext cx="28982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sz="800" dirty="0">
                <a:solidFill>
                  <a:srgbClr val="717074"/>
                </a:solidFill>
              </a:rPr>
              <a:t>© Copyright 2016</a:t>
            </a:r>
            <a:r>
              <a:rPr lang="en-US" sz="800" baseline="0" dirty="0">
                <a:solidFill>
                  <a:srgbClr val="717074"/>
                </a:solidFill>
              </a:rPr>
              <a:t> </a:t>
            </a:r>
            <a:r>
              <a:rPr lang="en-US" sz="800" dirty="0">
                <a:solidFill>
                  <a:srgbClr val="717074"/>
                </a:solidFill>
              </a:rPr>
              <a:t>EMC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4343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</p:sldLayoutIdLst>
  <p:txStyles>
    <p:titleStyle>
      <a:lvl1pPr algn="ctr" defTabSz="609539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55" indent="-457155" algn="l" defTabSz="609539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02" indent="-380962" algn="l" defTabSz="609539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9" indent="-304768" algn="l" defTabSz="6095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87" indent="-304768" algn="l" defTabSz="609539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indent="-304768" algn="l" defTabSz="609539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464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0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8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8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5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ctrTitle"/>
          </p:nvPr>
        </p:nvSpPr>
        <p:spPr>
          <a:xfrm>
            <a:off x="508000" y="838200"/>
            <a:ext cx="11277600" cy="1914060"/>
          </a:xfrm>
        </p:spPr>
        <p:txBody>
          <a:bodyPr/>
          <a:lstStyle/>
          <a:p>
            <a:pPr algn="ctr"/>
            <a:r>
              <a:rPr lang="ru-RU" sz="3200" dirty="0"/>
              <a:t>ПРОЕКТИРОВАНИЕ И РАЗРАБОТКА ИНТЕГРИРОВАННОГО РЕШЕНИЯ ПО КОНСОЛИДАЦИИ РЕСУРСОВ СХД СЕРИИ </a:t>
            </a:r>
            <a:r>
              <a:rPr lang="en-US" sz="3200" dirty="0"/>
              <a:t>EMC</a:t>
            </a:r>
            <a:r>
              <a:rPr lang="ru-RU" sz="3200" baseline="30000" dirty="0"/>
              <a:t>2</a:t>
            </a:r>
            <a:endParaRPr lang="ru-RU" sz="3200" dirty="0"/>
          </a:p>
        </p:txBody>
      </p:sp>
      <p:sp>
        <p:nvSpPr>
          <p:cNvPr id="14" name="Подзаголовок 13"/>
          <p:cNvSpPr>
            <a:spLocks noGrp="1"/>
          </p:cNvSpPr>
          <p:nvPr>
            <p:ph type="subTitle" idx="1"/>
          </p:nvPr>
        </p:nvSpPr>
        <p:spPr>
          <a:xfrm>
            <a:off x="3657600" y="3530609"/>
            <a:ext cx="8128000" cy="1089025"/>
          </a:xfrm>
        </p:spPr>
        <p:txBody>
          <a:bodyPr/>
          <a:lstStyle/>
          <a:p>
            <a:pPr algn="r"/>
            <a:r>
              <a:rPr lang="ru-RU" dirty="0"/>
              <a:t>Исполнитель: Трофимов В.А.</a:t>
            </a:r>
          </a:p>
          <a:p>
            <a:pPr algn="r"/>
            <a:r>
              <a:rPr lang="ru-RU" dirty="0"/>
              <a:t>Науч. Руководитель: Маятин А.В.</a:t>
            </a:r>
          </a:p>
        </p:txBody>
      </p:sp>
      <p:pic>
        <p:nvPicPr>
          <p:cNvPr id="1030" name="Picture 6" descr="https://www.insight.com/content/dam/insight-web/en_US/store/emc/emc-vnx-seri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349625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65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primenetuk.com/wp-content/uploads/2014/11/vn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088" y="3835788"/>
            <a:ext cx="4470400" cy="228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Описание интегрируемых продуктов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508000" y="1320801"/>
            <a:ext cx="11277600" cy="1905000"/>
          </a:xfrm>
        </p:spPr>
        <p:txBody>
          <a:bodyPr/>
          <a:lstStyle/>
          <a:p>
            <a:r>
              <a:rPr lang="ru-RU" sz="2667" dirty="0"/>
              <a:t>Самостоятельная настольная утилита</a:t>
            </a:r>
          </a:p>
          <a:p>
            <a:r>
              <a:rPr lang="ru-RU" sz="2667" dirty="0"/>
              <a:t>Расчет характеристик СХД и </a:t>
            </a:r>
            <a:r>
              <a:rPr lang="en-US" sz="2667" dirty="0"/>
              <a:t>Storage Pool </a:t>
            </a:r>
            <a:r>
              <a:rPr lang="ru-RU" sz="2667" dirty="0"/>
              <a:t>под заданной нагрузкой приложений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02088" y="3303114"/>
            <a:ext cx="3244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rgbClr val="2C95DD"/>
                </a:solidFill>
              </a:rPr>
              <a:t>VNX Sizer</a:t>
            </a:r>
            <a:endParaRPr lang="ru-RU" sz="4800" dirty="0" err="1">
              <a:solidFill>
                <a:srgbClr val="2C95DD"/>
              </a:solidFill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519292" y="2883283"/>
            <a:ext cx="8091308" cy="3085716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 algn="l" defTabSz="457200" rtl="0" eaLnBrk="1" latinLnBrk="0" hangingPunct="1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20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2pPr>
            <a:lvl3pPr marL="1084263" indent="-169863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6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3pPr>
            <a:lvl4pPr marL="1430338" indent="-168275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2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4pPr>
            <a:lvl5pPr marL="1770063" indent="-169863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67" dirty="0"/>
              <a:t>REST API </a:t>
            </a:r>
            <a:r>
              <a:rPr lang="ru-RU" sz="2667" dirty="0"/>
              <a:t>реализован в рамках прототипа</a:t>
            </a:r>
          </a:p>
        </p:txBody>
      </p:sp>
    </p:spTree>
    <p:extLst>
      <p:ext uri="{BB962C8B-B14F-4D97-AF65-F5344CB8AC3E}">
        <p14:creationId xmlns:p14="http://schemas.microsoft.com/office/powerpoint/2010/main" val="59520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Требования к проектируемой системе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508000" y="1320800"/>
            <a:ext cx="10769600" cy="50038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ru-RU" sz="2667" dirty="0"/>
              <a:t>Самостоятельное веб-приложение с пользовательским интерфейсом</a:t>
            </a:r>
          </a:p>
          <a:p>
            <a:pPr>
              <a:spcBef>
                <a:spcPts val="1200"/>
              </a:spcBef>
            </a:pPr>
            <a:r>
              <a:rPr lang="ru-RU" sz="2667" dirty="0"/>
              <a:t>Взаимодействие во всеми компонентами по сетевому протоколу</a:t>
            </a:r>
          </a:p>
          <a:p>
            <a:pPr>
              <a:spcBef>
                <a:spcPts val="1200"/>
              </a:spcBef>
            </a:pPr>
            <a:r>
              <a:rPr lang="ru-RU" sz="2667" dirty="0"/>
              <a:t>Распределенный режим работы</a:t>
            </a:r>
          </a:p>
          <a:p>
            <a:pPr lvl="1">
              <a:spcBef>
                <a:spcPts val="1200"/>
              </a:spcBef>
            </a:pPr>
            <a:r>
              <a:rPr lang="ru-RU" sz="1800" dirty="0"/>
              <a:t>Каждый узел запускается в своем ЦОД с копией каждого из интегрируемых продуктов</a:t>
            </a:r>
          </a:p>
          <a:p>
            <a:pPr lvl="1">
              <a:spcBef>
                <a:spcPts val="1200"/>
              </a:spcBef>
            </a:pPr>
            <a:r>
              <a:rPr lang="ru-RU" sz="1800" dirty="0"/>
              <a:t>Каждый узел предоставляет возможность управления ресурсами своего ЦОД, а также ресурсами ЦОД, в которых развернута копия приложения, и которые имеют прямое сетевое соединение с ним</a:t>
            </a:r>
          </a:p>
          <a:p>
            <a:pPr lvl="1">
              <a:spcBef>
                <a:spcPts val="1200"/>
              </a:spcBef>
            </a:pPr>
            <a:r>
              <a:rPr lang="ru-RU" sz="1800" dirty="0"/>
              <a:t>Обработка выхода из строя и восстановления каналов связи между узлами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3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Исследование в рамках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507999" y="1320800"/>
            <a:ext cx="11288889" cy="50038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ru-RU" sz="2400" dirty="0"/>
              <a:t>Построение высоко надежной распределённой системы</a:t>
            </a:r>
          </a:p>
          <a:p>
            <a:pPr>
              <a:spcBef>
                <a:spcPts val="1200"/>
              </a:spcBef>
            </a:pPr>
            <a:r>
              <a:rPr lang="ru-RU" sz="2400" dirty="0"/>
              <a:t>Объединение независимых на уровне данных узлов системы</a:t>
            </a:r>
          </a:p>
          <a:p>
            <a:pPr>
              <a:spcBef>
                <a:spcPts val="1200"/>
              </a:spcBef>
            </a:pPr>
            <a:r>
              <a:rPr lang="ru-RU" sz="2400" dirty="0"/>
              <a:t>Возможность получения агрегированной информации со всех узлов системы используя любой узел в качестве точки входа</a:t>
            </a:r>
          </a:p>
          <a:p>
            <a:pPr>
              <a:spcBef>
                <a:spcPts val="1200"/>
              </a:spcBef>
            </a:pPr>
            <a:r>
              <a:rPr lang="ru-RU" sz="2400" dirty="0"/>
              <a:t>Устойчивость к выходам каналов связи из строя</a:t>
            </a:r>
          </a:p>
          <a:p>
            <a:pPr>
              <a:spcBef>
                <a:spcPts val="1200"/>
              </a:spcBef>
            </a:pPr>
            <a:r>
              <a:rPr lang="ru-RU" sz="2400" dirty="0"/>
              <a:t>Узлы системы при этом являются надежными </a:t>
            </a:r>
          </a:p>
          <a:p>
            <a:pPr>
              <a:spcBef>
                <a:spcPts val="1200"/>
              </a:spcBef>
            </a:pPr>
            <a:r>
              <a:rPr lang="ru-RU" sz="2400" dirty="0"/>
              <a:t>Сравнительно небольшое число узлов</a:t>
            </a:r>
          </a:p>
          <a:p>
            <a:pPr>
              <a:spcBef>
                <a:spcPts val="1200"/>
              </a:spcBef>
            </a:pPr>
            <a:r>
              <a:rPr lang="ru-RU" sz="2400" dirty="0"/>
              <a:t>При нарушении каналов связи работа должна осуществляться с локальными ресурсами и ресурсами доступных узлов</a:t>
            </a:r>
          </a:p>
          <a:p>
            <a:pPr>
              <a:spcBef>
                <a:spcPts val="1200"/>
              </a:spcBef>
            </a:pPr>
            <a:endParaRPr lang="ru-RU" sz="1600" dirty="0"/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52282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Исследование в рамках работы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2C4A6A-4227-CB41-A4CE-87D7608EFC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Подключение узла к сети несколькими сетевыми интерфейсами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3B877D-7894-B04A-81E9-F1212ACDB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514600"/>
            <a:ext cx="5093553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3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Исследование в рамках работы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2C4A6A-4227-CB41-A4CE-87D7608EFC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Подключение узла к нескольким сетям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22CB0-0140-C342-993A-1436167AF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133600"/>
            <a:ext cx="5680332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1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Исследование в рамках работы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2C4A6A-4227-CB41-A4CE-87D7608EFC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Топология полный граф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B2CB9-5E55-A847-873A-C491FFF13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148" y="2096145"/>
            <a:ext cx="4949303" cy="381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9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Исследование в рамках работы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2C4A6A-4227-CB41-A4CE-87D7608EFC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8000" y="1320800"/>
            <a:ext cx="5588000" cy="4572000"/>
          </a:xfrm>
        </p:spPr>
        <p:txBody>
          <a:bodyPr/>
          <a:lstStyle/>
          <a:p>
            <a:r>
              <a:rPr lang="ru-RU" dirty="0"/>
              <a:t>Выбор СУБД</a:t>
            </a:r>
            <a:r>
              <a:rPr lang="en-US" dirty="0"/>
              <a:t> </a:t>
            </a:r>
            <a:r>
              <a:rPr lang="ru-RU" dirty="0"/>
              <a:t>и способа взаимодействия компонент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E400F6-0848-8740-8A89-3C7D1CA65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41" y="3014382"/>
            <a:ext cx="3098800" cy="288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4DEAC8-122F-0A48-A7C6-B9EADE337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1143000"/>
            <a:ext cx="1270000" cy="132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F69196-F0CE-1F49-B8A7-586CD42AE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3150" y="2628153"/>
            <a:ext cx="3213100" cy="8709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FA940C-CE5A-D341-B844-AC46BB011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9551" y="3886200"/>
            <a:ext cx="2125697" cy="181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0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Предлагаемая автоматизация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494" y="914400"/>
            <a:ext cx="5460848" cy="5107047"/>
          </a:xfrm>
        </p:spPr>
      </p:pic>
    </p:spTree>
    <p:extLst>
      <p:ext uri="{BB962C8B-B14F-4D97-AF65-F5344CB8AC3E}">
        <p14:creationId xmlns:p14="http://schemas.microsoft.com/office/powerpoint/2010/main" val="317667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Функциональная архитектура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066800"/>
            <a:ext cx="6970040" cy="4419600"/>
          </a:xfrm>
        </p:spPr>
      </p:pic>
    </p:spTree>
    <p:extLst>
      <p:ext uri="{BB962C8B-B14F-4D97-AF65-F5344CB8AC3E}">
        <p14:creationId xmlns:p14="http://schemas.microsoft.com/office/powerpoint/2010/main" val="21681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Системная архитектура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63" y="914400"/>
            <a:ext cx="3325651" cy="5029200"/>
          </a:xfrm>
        </p:spPr>
      </p:pic>
    </p:spTree>
    <p:extLst>
      <p:ext uri="{BB962C8B-B14F-4D97-AF65-F5344CB8AC3E}">
        <p14:creationId xmlns:p14="http://schemas.microsoft.com/office/powerpoint/2010/main" val="62722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Терминология СХД. </a:t>
            </a:r>
            <a:r>
              <a:rPr lang="en-US" dirty="0"/>
              <a:t>Storage Pool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0"/>
          </p:nvPr>
        </p:nvSpPr>
        <p:spPr>
          <a:xfrm>
            <a:off x="508000" y="1320800"/>
            <a:ext cx="11277600" cy="1498600"/>
          </a:xfrm>
        </p:spPr>
        <p:txBody>
          <a:bodyPr/>
          <a:lstStyle/>
          <a:p>
            <a:r>
              <a:rPr lang="en-US" sz="2667" dirty="0"/>
              <a:t>Storage Pool – </a:t>
            </a:r>
            <a:r>
              <a:rPr lang="ru-RU" sz="2667" dirty="0"/>
              <a:t>единое хранилище физических дисков</a:t>
            </a:r>
            <a:r>
              <a:rPr lang="en-US" sz="2667" dirty="0"/>
              <a:t>, </a:t>
            </a:r>
            <a:r>
              <a:rPr lang="ru-RU" sz="2667" dirty="0"/>
              <a:t>которые автоматические конфигурируются в однотипные </a:t>
            </a:r>
            <a:r>
              <a:rPr lang="en-US" sz="2667" dirty="0"/>
              <a:t>RAID</a:t>
            </a:r>
            <a:r>
              <a:rPr lang="ru-RU" sz="2667" dirty="0"/>
              <a:t>-массивы</a:t>
            </a:r>
          </a:p>
        </p:txBody>
      </p:sp>
      <p:pic>
        <p:nvPicPr>
          <p:cNvPr id="10" name="Объект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42" y="3224788"/>
            <a:ext cx="9164529" cy="262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7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Системная архитектура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45" y="1371600"/>
            <a:ext cx="10246998" cy="4191000"/>
          </a:xfrm>
        </p:spPr>
      </p:pic>
    </p:spTree>
    <p:extLst>
      <p:ext uri="{BB962C8B-B14F-4D97-AF65-F5344CB8AC3E}">
        <p14:creationId xmlns:p14="http://schemas.microsoft.com/office/powerpoint/2010/main" val="99610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Системная архитектура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432" y="1143000"/>
            <a:ext cx="4925314" cy="4767162"/>
          </a:xfrm>
        </p:spPr>
      </p:pic>
    </p:spTree>
    <p:extLst>
      <p:ext uri="{BB962C8B-B14F-4D97-AF65-F5344CB8AC3E}">
        <p14:creationId xmlns:p14="http://schemas.microsoft.com/office/powerpoint/2010/main" val="422279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Программная архитектура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066800"/>
            <a:ext cx="4284883" cy="497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9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Программная архитектура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89" y="1066800"/>
            <a:ext cx="7239000" cy="486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6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Программная архитектура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740" y="1600200"/>
            <a:ext cx="5436698" cy="385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2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Программная архитектура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70" y="1295400"/>
            <a:ext cx="9867038" cy="439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Программная архитектура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65" y="1752600"/>
            <a:ext cx="10201248" cy="283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19288" y="304800"/>
            <a:ext cx="11444111" cy="609600"/>
          </a:xfrm>
        </p:spPr>
        <p:txBody>
          <a:bodyPr/>
          <a:lstStyle/>
          <a:p>
            <a:r>
              <a:rPr lang="ru-RU" dirty="0"/>
              <a:t>Архитектура данных</a:t>
            </a:r>
            <a:r>
              <a:rPr lang="en-US" dirty="0"/>
              <a:t>. </a:t>
            </a:r>
            <a:r>
              <a:rPr lang="ru-RU" dirty="0"/>
              <a:t>Хранимые данные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008" y="1371600"/>
            <a:ext cx="4948670" cy="4341028"/>
          </a:xfrm>
        </p:spPr>
      </p:pic>
    </p:spTree>
    <p:extLst>
      <p:ext uri="{BB962C8B-B14F-4D97-AF65-F5344CB8AC3E}">
        <p14:creationId xmlns:p14="http://schemas.microsoft.com/office/powerpoint/2010/main" val="98563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19288" y="304800"/>
            <a:ext cx="11444111" cy="609600"/>
          </a:xfrm>
        </p:spPr>
        <p:txBody>
          <a:bodyPr/>
          <a:lstStyle/>
          <a:p>
            <a:r>
              <a:rPr lang="ru-RU" dirty="0"/>
              <a:t>Архитектура данных</a:t>
            </a:r>
            <a:r>
              <a:rPr lang="en-US" dirty="0"/>
              <a:t>. </a:t>
            </a:r>
            <a:r>
              <a:rPr lang="ru-RU" dirty="0"/>
              <a:t>Хранимые данные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04" y="1371600"/>
            <a:ext cx="5896278" cy="4211627"/>
          </a:xfrm>
        </p:spPr>
      </p:pic>
    </p:spTree>
    <p:extLst>
      <p:ext uri="{BB962C8B-B14F-4D97-AF65-F5344CB8AC3E}">
        <p14:creationId xmlns:p14="http://schemas.microsoft.com/office/powerpoint/2010/main" val="99616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508000" y="1320800"/>
            <a:ext cx="7188200" cy="4572000"/>
          </a:xfrm>
        </p:spPr>
        <p:txBody>
          <a:bodyPr/>
          <a:lstStyle/>
          <a:p>
            <a:r>
              <a:rPr lang="en-US" dirty="0"/>
              <a:t>Java EE (Spring)</a:t>
            </a:r>
          </a:p>
          <a:p>
            <a:r>
              <a:rPr lang="ru-RU" dirty="0"/>
              <a:t>Встроенный сервер приложений (</a:t>
            </a:r>
            <a:r>
              <a:rPr lang="en-US" dirty="0"/>
              <a:t>Spring Boot</a:t>
            </a:r>
            <a:r>
              <a:rPr lang="ru-RU" dirty="0"/>
              <a:t>)</a:t>
            </a:r>
            <a:endParaRPr lang="en-US" dirty="0"/>
          </a:p>
          <a:p>
            <a:r>
              <a:rPr lang="en-US" dirty="0"/>
              <a:t>MongoDB</a:t>
            </a:r>
          </a:p>
          <a:p>
            <a:r>
              <a:rPr lang="en-US" dirty="0"/>
              <a:t>Hazelcast</a:t>
            </a:r>
          </a:p>
          <a:p>
            <a:r>
              <a:rPr lang="en-US" dirty="0"/>
              <a:t>jQuery</a:t>
            </a:r>
          </a:p>
        </p:txBody>
      </p:sp>
      <p:pic>
        <p:nvPicPr>
          <p:cNvPr id="1026" name="Picture 2" descr="https://spring.io/img/spring-by-pivotal-9066b55828deb3c10e27e609af322c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612345"/>
            <a:ext cx="4063999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pnn.com.ua/Media/Default/Content%20img/jav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951890"/>
            <a:ext cx="1435330" cy="263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theodo.fr/uploads/blog/2015/11/mongod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382" y="3506744"/>
            <a:ext cx="2008906" cy="235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odingtutors.net/uploads/170/logo-jquer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74" y="2092957"/>
            <a:ext cx="1539451" cy="153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2450B-183C-B14F-B658-E3DD1E19E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244" y="3632409"/>
            <a:ext cx="2213556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Терминология СХД. </a:t>
            </a:r>
            <a:r>
              <a:rPr lang="en-US" dirty="0"/>
              <a:t>LUN</a:t>
            </a: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sz="quarter" idx="10"/>
          </p:nvPr>
        </p:nvSpPr>
        <p:spPr>
          <a:xfrm>
            <a:off x="508005" y="1320800"/>
            <a:ext cx="11288889" cy="1092200"/>
          </a:xfrm>
        </p:spPr>
        <p:txBody>
          <a:bodyPr/>
          <a:lstStyle/>
          <a:p>
            <a:r>
              <a:rPr lang="en-US" sz="2667" dirty="0"/>
              <a:t>LUN (Logical Unit Number) – </a:t>
            </a:r>
            <a:r>
              <a:rPr lang="ru-RU" sz="2667" dirty="0"/>
              <a:t>выделенное на </a:t>
            </a:r>
            <a:r>
              <a:rPr lang="en-US" sz="2667" dirty="0"/>
              <a:t>Storage Pool </a:t>
            </a:r>
            <a:r>
              <a:rPr lang="ru-RU" sz="2667" dirty="0"/>
              <a:t>пространство блокового доступа фиксированного размера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07" y="2006600"/>
            <a:ext cx="7271076" cy="398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8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Оценка качества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869F0A-5618-C648-B5F4-AA73A9B6E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962883"/>
              </p:ext>
            </p:extLst>
          </p:nvPr>
        </p:nvGraphicFramePr>
        <p:xfrm>
          <a:off x="1128889" y="1371600"/>
          <a:ext cx="10058400" cy="36342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77632">
                  <a:extLst>
                    <a:ext uri="{9D8B030D-6E8A-4147-A177-3AD203B41FA5}">
                      <a16:colId xmlns:a16="http://schemas.microsoft.com/office/drawing/2014/main" val="1672468172"/>
                    </a:ext>
                  </a:extLst>
                </a:gridCol>
                <a:gridCol w="2560256">
                  <a:extLst>
                    <a:ext uri="{9D8B030D-6E8A-4147-A177-3AD203B41FA5}">
                      <a16:colId xmlns:a16="http://schemas.microsoft.com/office/drawing/2014/main" val="3067884734"/>
                    </a:ext>
                  </a:extLst>
                </a:gridCol>
                <a:gridCol w="2560256">
                  <a:extLst>
                    <a:ext uri="{9D8B030D-6E8A-4147-A177-3AD203B41FA5}">
                      <a16:colId xmlns:a16="http://schemas.microsoft.com/office/drawing/2014/main" val="74427693"/>
                    </a:ext>
                  </a:extLst>
                </a:gridCol>
                <a:gridCol w="2560256">
                  <a:extLst>
                    <a:ext uri="{9D8B030D-6E8A-4147-A177-3AD203B41FA5}">
                      <a16:colId xmlns:a16="http://schemas.microsoft.com/office/drawing/2014/main" val="3845131334"/>
                    </a:ext>
                  </a:extLst>
                </a:gridCol>
              </a:tblGrid>
              <a:tr h="192735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Время задержки сети, </a:t>
                      </a:r>
                      <a:r>
                        <a:rPr lang="ru-RU" sz="16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мс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Время восстановления информации об узле при 0</a:t>
                      </a: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% </a:t>
                      </a:r>
                      <a:r>
                        <a:rPr lang="ru-RU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потерях пакетов, </a:t>
                      </a:r>
                      <a:r>
                        <a:rPr lang="ru-RU" sz="16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мс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Время восстановления информации об узле при 1</a:t>
                      </a: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% </a:t>
                      </a:r>
                      <a:r>
                        <a:rPr lang="ru-RU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потерях пакетов, </a:t>
                      </a:r>
                      <a:r>
                        <a:rPr lang="ru-RU" sz="16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мс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Время восстановления информации об узле при 2</a:t>
                      </a: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% </a:t>
                      </a:r>
                      <a:r>
                        <a:rPr lang="ru-RU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потерях пакетов, </a:t>
                      </a:r>
                      <a:r>
                        <a:rPr lang="ru-RU" sz="16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мс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1039487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112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3328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4678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3971966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396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367</a:t>
                      </a:r>
                      <a:r>
                        <a:rPr lang="ru-RU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</a:t>
                      </a: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r>
                        <a:rPr lang="ru-RU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25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653843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60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584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44</a:t>
                      </a:r>
                      <a:r>
                        <a:rPr lang="ru-RU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04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</a:t>
                      </a:r>
                      <a:r>
                        <a:rPr lang="en-US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</a:t>
                      </a:r>
                      <a:r>
                        <a:rPr lang="ru-RU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04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89185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90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621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4872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5895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1332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2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507999" y="1320800"/>
            <a:ext cx="11288889" cy="4572000"/>
          </a:xfrm>
        </p:spPr>
        <p:txBody>
          <a:bodyPr/>
          <a:lstStyle/>
          <a:p>
            <a:pPr lvl="0"/>
            <a:r>
              <a:rPr lang="ru-RU" dirty="0"/>
              <a:t>Исследование и анализ способов организации распределенной системы заданного класса</a:t>
            </a:r>
          </a:p>
          <a:p>
            <a:pPr lvl="0"/>
            <a:r>
              <a:rPr lang="ru-RU" dirty="0"/>
              <a:t>Улучшение имеющегося прототипа</a:t>
            </a:r>
          </a:p>
          <a:p>
            <a:pPr lvl="0"/>
            <a:r>
              <a:rPr lang="ru-RU" dirty="0"/>
              <a:t>Реализация нового варианта использования</a:t>
            </a:r>
          </a:p>
          <a:p>
            <a:pPr lvl="1"/>
            <a:r>
              <a:rPr lang="ru-RU" sz="2400" dirty="0"/>
              <a:t>Переработка программной архитектуры главного компонента</a:t>
            </a:r>
          </a:p>
          <a:p>
            <a:pPr lvl="1"/>
            <a:r>
              <a:rPr lang="ru-RU" sz="2400" dirty="0"/>
              <a:t>Выделение новых программных интерфейсов взаимодействия компонентов</a:t>
            </a:r>
          </a:p>
          <a:p>
            <a:pPr lvl="1"/>
            <a:r>
              <a:rPr lang="ru-RU" sz="2400" dirty="0"/>
              <a:t>Разработка новых компонентов пользовательского интерфейса</a:t>
            </a:r>
          </a:p>
        </p:txBody>
      </p:sp>
    </p:spTree>
    <p:extLst>
      <p:ext uri="{BB962C8B-B14F-4D97-AF65-F5344CB8AC3E}">
        <p14:creationId xmlns:p14="http://schemas.microsoft.com/office/powerpoint/2010/main" val="105309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82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ctrTitle"/>
          </p:nvPr>
        </p:nvSpPr>
        <p:spPr>
          <a:xfrm>
            <a:off x="508000" y="838200"/>
            <a:ext cx="11277600" cy="1914060"/>
          </a:xfrm>
        </p:spPr>
        <p:txBody>
          <a:bodyPr/>
          <a:lstStyle/>
          <a:p>
            <a:pPr algn="ctr"/>
            <a:r>
              <a:rPr lang="ru-RU" sz="3200" dirty="0"/>
              <a:t>ПРОЕКТИРОВАНИЕ И РАЗРАБОТКА ИНТЕГРИРОВАННОГО РЕШЕНИЯ ПО КОНСОЛИДАЦИИ РЕСУРСОВ СХД СЕРИИ </a:t>
            </a:r>
            <a:r>
              <a:rPr lang="en-US" sz="3200" dirty="0"/>
              <a:t>EMC</a:t>
            </a:r>
            <a:r>
              <a:rPr lang="ru-RU" sz="3200" baseline="30000" dirty="0"/>
              <a:t>2</a:t>
            </a:r>
            <a:endParaRPr lang="ru-RU" sz="3200" dirty="0"/>
          </a:p>
        </p:txBody>
      </p:sp>
      <p:sp>
        <p:nvSpPr>
          <p:cNvPr id="14" name="Подзаголовок 13"/>
          <p:cNvSpPr>
            <a:spLocks noGrp="1"/>
          </p:cNvSpPr>
          <p:nvPr>
            <p:ph type="subTitle" idx="1"/>
          </p:nvPr>
        </p:nvSpPr>
        <p:spPr>
          <a:xfrm>
            <a:off x="3657600" y="3530609"/>
            <a:ext cx="8128000" cy="1089025"/>
          </a:xfrm>
        </p:spPr>
        <p:txBody>
          <a:bodyPr/>
          <a:lstStyle/>
          <a:p>
            <a:pPr algn="r"/>
            <a:r>
              <a:rPr lang="ru-RU" dirty="0"/>
              <a:t>Исполнитель: Трофимов В.А.</a:t>
            </a:r>
          </a:p>
          <a:p>
            <a:pPr algn="r"/>
            <a:r>
              <a:rPr lang="ru-RU" dirty="0"/>
              <a:t>Науч. Руководитель: Маятин А.В.</a:t>
            </a:r>
          </a:p>
        </p:txBody>
      </p:sp>
      <p:pic>
        <p:nvPicPr>
          <p:cNvPr id="1030" name="Picture 6" descr="https://www.insight.com/content/dam/insight-web/en_US/store/emc/emc-vnx-seri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349625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66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Терминология СХД. </a:t>
            </a:r>
            <a:r>
              <a:rPr lang="en-US" dirty="0"/>
              <a:t>Virtual Pool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17" y="2006605"/>
            <a:ext cx="7297555" cy="3995747"/>
          </a:xfrm>
          <a:prstGeom prst="rect">
            <a:avLst/>
          </a:prstGeom>
        </p:spPr>
      </p:pic>
      <p:sp>
        <p:nvSpPr>
          <p:cNvPr id="8" name="Объект 7"/>
          <p:cNvSpPr>
            <a:spLocks noGrp="1"/>
          </p:cNvSpPr>
          <p:nvPr>
            <p:ph sz="quarter" idx="10"/>
          </p:nvPr>
        </p:nvSpPr>
        <p:spPr>
          <a:xfrm>
            <a:off x="508000" y="1320800"/>
            <a:ext cx="11277600" cy="1092200"/>
          </a:xfrm>
        </p:spPr>
        <p:txBody>
          <a:bodyPr/>
          <a:lstStyle/>
          <a:p>
            <a:r>
              <a:rPr lang="en-US" sz="2667" dirty="0"/>
              <a:t>Virtual Pool – </a:t>
            </a:r>
            <a:r>
              <a:rPr lang="ru-RU" sz="2667" dirty="0"/>
              <a:t>уровень абстракции над </a:t>
            </a:r>
            <a:r>
              <a:rPr lang="en-US" sz="2667" dirty="0"/>
              <a:t>Storage Pool </a:t>
            </a:r>
            <a:r>
              <a:rPr lang="ru-RU" sz="2667" dirty="0"/>
              <a:t>с консолидацией по различным параметрам</a:t>
            </a:r>
          </a:p>
        </p:txBody>
      </p:sp>
    </p:spTree>
    <p:extLst>
      <p:ext uri="{BB962C8B-B14F-4D97-AF65-F5344CB8AC3E}">
        <p14:creationId xmlns:p14="http://schemas.microsoft.com/office/powerpoint/2010/main" val="253434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Цель работы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Улучшение имеющегося прототипа</a:t>
            </a:r>
          </a:p>
          <a:p>
            <a:r>
              <a:rPr lang="ru-RU" dirty="0"/>
              <a:t>Реализация концепции выделения ресурсов СХД серии </a:t>
            </a:r>
            <a:r>
              <a:rPr lang="en-US" dirty="0"/>
              <a:t>EMC VNX </a:t>
            </a:r>
            <a:r>
              <a:rPr lang="ru-RU" dirty="0"/>
              <a:t>на основе требований типовых приложений к динамическим параметрам производительности</a:t>
            </a:r>
          </a:p>
          <a:p>
            <a:r>
              <a:rPr lang="ru-RU" dirty="0"/>
              <a:t>Реализация распределенной системы класса «узел-узел»</a:t>
            </a:r>
          </a:p>
        </p:txBody>
      </p:sp>
    </p:spTree>
    <p:extLst>
      <p:ext uri="{BB962C8B-B14F-4D97-AF65-F5344CB8AC3E}">
        <p14:creationId xmlns:p14="http://schemas.microsoft.com/office/powerpoint/2010/main" val="406413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Описание автоматизуемого процесса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Выделение </a:t>
            </a:r>
            <a:r>
              <a:rPr lang="en-US" dirty="0"/>
              <a:t>LUN </a:t>
            </a:r>
            <a:r>
              <a:rPr lang="ru-RU" dirty="0"/>
              <a:t>на </a:t>
            </a:r>
            <a:r>
              <a:rPr lang="en-US" dirty="0"/>
              <a:t>Virtual Pool</a:t>
            </a:r>
            <a:r>
              <a:rPr lang="ru-RU" dirty="0"/>
              <a:t>, состоящего из нескольких </a:t>
            </a:r>
            <a:r>
              <a:rPr lang="en-US" dirty="0"/>
              <a:t>Storage Pool, </a:t>
            </a:r>
            <a:r>
              <a:rPr lang="ru-RU" dirty="0"/>
              <a:t>удовлетворяющих требованиям приложения к параметрам производительности</a:t>
            </a:r>
          </a:p>
          <a:p>
            <a:r>
              <a:rPr lang="ru-RU" dirty="0"/>
              <a:t>Создание вышеописанного </a:t>
            </a:r>
            <a:r>
              <a:rPr lang="en-US" dirty="0"/>
              <a:t>VP </a:t>
            </a:r>
            <a:r>
              <a:rPr lang="ru-RU" dirty="0"/>
              <a:t>реализовано в рамках прототипа</a:t>
            </a:r>
            <a:endParaRPr lang="en-US" dirty="0"/>
          </a:p>
          <a:p>
            <a:pPr lvl="1"/>
            <a:r>
              <a:rPr lang="ru-RU" sz="2400" dirty="0"/>
              <a:t>Единое решение для консолидации ресурсов рассматриваемых СХД отсутствует</a:t>
            </a:r>
          </a:p>
          <a:p>
            <a:pPr lvl="1"/>
            <a:r>
              <a:rPr lang="ru-RU" sz="2400" dirty="0"/>
              <a:t>Выполнение процесса вручную занимает много времени и затруднительно в больших датацентрах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120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Ручное выполнение процесса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389" y="1066800"/>
            <a:ext cx="9266869" cy="4789618"/>
          </a:xfrm>
        </p:spPr>
      </p:pic>
    </p:spTree>
    <p:extLst>
      <p:ext uri="{BB962C8B-B14F-4D97-AF65-F5344CB8AC3E}">
        <p14:creationId xmlns:p14="http://schemas.microsoft.com/office/powerpoint/2010/main" val="136483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Описание интегрируемых продуктов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508005" y="1320807"/>
            <a:ext cx="11288889" cy="1553183"/>
          </a:xfrm>
        </p:spPr>
        <p:txBody>
          <a:bodyPr/>
          <a:lstStyle/>
          <a:p>
            <a:r>
              <a:rPr lang="ru-RU" sz="2667" dirty="0"/>
              <a:t>Веб-приложение для централизованного управления большим количеством систем хранения данных</a:t>
            </a:r>
          </a:p>
          <a:p>
            <a:r>
              <a:rPr lang="ru-RU" sz="2667" dirty="0"/>
              <a:t>Уровень абстракции над ресурсами СХД: </a:t>
            </a:r>
            <a:r>
              <a:rPr lang="en-US" sz="2667" i="1" dirty="0"/>
              <a:t>Virtual Pool</a:t>
            </a:r>
            <a:endParaRPr lang="en-US" sz="2667" dirty="0"/>
          </a:p>
        </p:txBody>
      </p:sp>
      <p:pic>
        <p:nvPicPr>
          <p:cNvPr id="3076" name="Picture 4" descr="https://pbs.twimg.com/media/CGhTvzQVAAAQ1M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6" y="3004319"/>
            <a:ext cx="4684889" cy="283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508004" y="2873983"/>
            <a:ext cx="6197596" cy="32512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 algn="l" defTabSz="457200" rtl="0" eaLnBrk="1" latinLnBrk="0" hangingPunct="1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20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2pPr>
            <a:lvl3pPr marL="1084263" indent="-169863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6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3pPr>
            <a:lvl4pPr marL="1430338" indent="-168275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2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4pPr>
            <a:lvl5pPr marL="1770063" indent="-169863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667" dirty="0"/>
              <a:t>Имеет </a:t>
            </a:r>
            <a:r>
              <a:rPr lang="en-US" sz="2667" dirty="0"/>
              <a:t>REST API</a:t>
            </a:r>
            <a:endParaRPr lang="ru-RU" sz="2667" dirty="0"/>
          </a:p>
          <a:p>
            <a:pPr lvl="1"/>
            <a:r>
              <a:rPr lang="ru-RU" sz="2133" dirty="0"/>
              <a:t>Получение статической  информации о СХД и имеющихся </a:t>
            </a:r>
            <a:r>
              <a:rPr lang="en-US" sz="2133" dirty="0"/>
              <a:t>Storage Pool</a:t>
            </a:r>
            <a:r>
              <a:rPr lang="ru-RU" sz="2133" dirty="0"/>
              <a:t> </a:t>
            </a:r>
          </a:p>
          <a:p>
            <a:pPr lvl="1"/>
            <a:r>
              <a:rPr lang="ru-RU" sz="2133" dirty="0"/>
              <a:t>Создание </a:t>
            </a:r>
            <a:r>
              <a:rPr lang="en-US" sz="2133" dirty="0"/>
              <a:t>Virtual Pool</a:t>
            </a:r>
            <a:endParaRPr lang="ru-RU" sz="2133" dirty="0"/>
          </a:p>
          <a:p>
            <a:pPr lvl="1"/>
            <a:r>
              <a:rPr lang="ru-RU" sz="2133" dirty="0"/>
              <a:t>Выделение </a:t>
            </a:r>
            <a:r>
              <a:rPr lang="en-US" sz="2133" dirty="0"/>
              <a:t>LUN</a:t>
            </a:r>
            <a:endParaRPr lang="ru-RU" sz="2133" dirty="0"/>
          </a:p>
          <a:p>
            <a:r>
              <a:rPr lang="ru-RU" sz="2667" dirty="0"/>
              <a:t>Не поддерживает консолидацию по динамическим параметрам 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362878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Описание интегрируемых продуктов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508000" y="1320800"/>
            <a:ext cx="11277600" cy="2006600"/>
          </a:xfrm>
        </p:spPr>
        <p:txBody>
          <a:bodyPr/>
          <a:lstStyle/>
          <a:p>
            <a:r>
              <a:rPr lang="ru-RU" sz="2667" dirty="0"/>
              <a:t>Веб-приложение для мониторинга и анализа использования ресурсов СХД в реальном времени</a:t>
            </a:r>
          </a:p>
          <a:p>
            <a:r>
              <a:rPr lang="ru-RU" sz="2667" dirty="0"/>
              <a:t>Детальная информация о динамических характеристиках, структуре СХД и ее ресурсов</a:t>
            </a:r>
          </a:p>
        </p:txBody>
      </p:sp>
      <p:pic>
        <p:nvPicPr>
          <p:cNvPr id="4098" name="Picture 2" descr="https://store.emc.com/medias/sys_master/images/8799215419422/EMC-ViPR-SRM-IMG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225800"/>
            <a:ext cx="381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499872" y="3350768"/>
            <a:ext cx="8644128" cy="2618232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 algn="l" defTabSz="457200" rtl="0" eaLnBrk="1" latinLnBrk="0" hangingPunct="1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20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2pPr>
            <a:lvl3pPr marL="1084263" indent="-169863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6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3pPr>
            <a:lvl4pPr marL="1430338" indent="-168275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2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4pPr>
            <a:lvl5pPr marL="1770063" indent="-169863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667" dirty="0"/>
              <a:t>Имеет </a:t>
            </a:r>
            <a:r>
              <a:rPr lang="en-US" sz="2667" dirty="0"/>
              <a:t>SOAP &amp; REST API</a:t>
            </a:r>
            <a:endParaRPr lang="ru-RU" sz="2667" dirty="0"/>
          </a:p>
          <a:p>
            <a:pPr lvl="1"/>
            <a:r>
              <a:rPr lang="ru-RU" sz="2133" dirty="0"/>
              <a:t>Утилизация за период</a:t>
            </a:r>
          </a:p>
          <a:p>
            <a:pPr lvl="1"/>
            <a:r>
              <a:rPr lang="ru-RU" sz="2133" dirty="0"/>
              <a:t>Среднее время отклика за период</a:t>
            </a:r>
          </a:p>
        </p:txBody>
      </p:sp>
    </p:spTree>
    <p:extLst>
      <p:ext uri="{BB962C8B-B14F-4D97-AF65-F5344CB8AC3E}">
        <p14:creationId xmlns:p14="http://schemas.microsoft.com/office/powerpoint/2010/main" val="48592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014 16x9 external template3">
  <a:themeElements>
    <a:clrScheme name="2014 v4">
      <a:dk1>
        <a:srgbClr val="000000"/>
      </a:dk1>
      <a:lt1>
        <a:srgbClr val="FFFFFF"/>
      </a:lt1>
      <a:dk2>
        <a:srgbClr val="2C95DD"/>
      </a:dk2>
      <a:lt2>
        <a:srgbClr val="717074"/>
      </a:lt2>
      <a:accent1>
        <a:srgbClr val="2C95DD"/>
      </a:accent1>
      <a:accent2>
        <a:srgbClr val="339933"/>
      </a:accent2>
      <a:accent3>
        <a:srgbClr val="93C5FF"/>
      </a:accent3>
      <a:accent4>
        <a:srgbClr val="BABCBE"/>
      </a:accent4>
      <a:accent5>
        <a:srgbClr val="007D68"/>
      </a:accent5>
      <a:accent6>
        <a:srgbClr val="CE3131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sng"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2114</TotalTime>
  <Words>2007</Words>
  <Application>Microsoft Macintosh PowerPoint</Application>
  <PresentationFormat>Widescreen</PresentationFormat>
  <Paragraphs>210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Lucida Grande</vt:lpstr>
      <vt:lpstr>Verdana</vt:lpstr>
      <vt:lpstr>Wingdings</vt:lpstr>
      <vt:lpstr>2014 16x9 external template3</vt:lpstr>
      <vt:lpstr>ПРОЕКТИРОВАНИЕ И РАЗРАБОТКА ИНТЕГРИРОВАННОГО РЕШЕНИЯ ПО КОНСОЛИДАЦИИ РЕСУРСОВ СХД СЕРИИ EMC2</vt:lpstr>
      <vt:lpstr>Терминология СХД. Storage Pool</vt:lpstr>
      <vt:lpstr>Терминология СХД. LUN</vt:lpstr>
      <vt:lpstr>Терминология СХД. Virtual Pool</vt:lpstr>
      <vt:lpstr>Цель работы</vt:lpstr>
      <vt:lpstr>Описание автоматизуемого процесса</vt:lpstr>
      <vt:lpstr>Ручное выполнение процесса</vt:lpstr>
      <vt:lpstr>Описание интегрируемых продуктов</vt:lpstr>
      <vt:lpstr>Описание интегрируемых продуктов</vt:lpstr>
      <vt:lpstr>Описание интегрируемых продуктов</vt:lpstr>
      <vt:lpstr>Требования к проектируемой системе</vt:lpstr>
      <vt:lpstr>Исследование в рамках работы</vt:lpstr>
      <vt:lpstr>Исследование в рамках работы</vt:lpstr>
      <vt:lpstr>Исследование в рамках работы</vt:lpstr>
      <vt:lpstr>Исследование в рамках работы</vt:lpstr>
      <vt:lpstr>Исследование в рамках работы</vt:lpstr>
      <vt:lpstr>Предлагаемая автоматизация</vt:lpstr>
      <vt:lpstr>Функциональная архитектура</vt:lpstr>
      <vt:lpstr>Системная архитектура</vt:lpstr>
      <vt:lpstr>Системная архитектура</vt:lpstr>
      <vt:lpstr>Системная архитектура</vt:lpstr>
      <vt:lpstr>Программная архитектура</vt:lpstr>
      <vt:lpstr>Программная архитектура</vt:lpstr>
      <vt:lpstr>Программная архитектура</vt:lpstr>
      <vt:lpstr>Программная архитектура</vt:lpstr>
      <vt:lpstr>Программная архитектура</vt:lpstr>
      <vt:lpstr>Архитектура данных. Хранимые данные</vt:lpstr>
      <vt:lpstr>Архитектура данных. Хранимые данные</vt:lpstr>
      <vt:lpstr>Реализация</vt:lpstr>
      <vt:lpstr>Оценка качества</vt:lpstr>
      <vt:lpstr>Заключение</vt:lpstr>
      <vt:lpstr>PowerPoint Presentation</vt:lpstr>
      <vt:lpstr>ПРОЕКТИРОВАНИЕ И РАЗРАБОТКА ИНТЕГРИРОВАННОГО РЕШЕНИЯ ПО КОНСОЛИДАЦИИ РЕСУРСОВ СХД СЕРИИ EMC2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Borsch</dc:creator>
  <cp:lastModifiedBy>Трофимов Владислав</cp:lastModifiedBy>
  <cp:revision>228</cp:revision>
  <dcterms:modified xsi:type="dcterms:W3CDTF">2018-05-23T12:48:40Z</dcterms:modified>
</cp:coreProperties>
</file>